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4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4" r:id="rId31"/>
    <p:sldId id="285" r:id="rId32"/>
    <p:sldId id="286" r:id="rId33"/>
    <p:sldId id="287" r:id="rId34"/>
    <p:sldId id="288" r:id="rId35"/>
    <p:sldId id="289" r:id="rId36"/>
    <p:sldId id="290" r:id="rId37"/>
    <p:sldId id="291" r:id="rId38"/>
    <p:sldId id="292" r:id="rId39"/>
    <p:sldId id="293" r:id="rId40"/>
    <p:sldId id="294" r:id="rId41"/>
  </p:sldIdLst>
  <p:sldSz cx="9144000" cy="5143500" type="screen16x9"/>
  <p:notesSz cx="6858000" cy="9144000"/>
  <p:embeddedFontLst>
    <p:embeddedFont>
      <p:font typeface="Bebas Neue" panose="020B0606020202050201" pitchFamily="34" charset="0"/>
      <p:regular r:id="rId43"/>
    </p:embeddedFont>
    <p:embeddedFont>
      <p:font typeface="Helvetica Neue" panose="020B0604020202020204" charset="0"/>
      <p:regular r:id="rId44"/>
      <p:bold r:id="rId45"/>
      <p:italic r:id="rId46"/>
      <p:boldItalic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gJzoKH6mbPXsjc28jA7zvU3g081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98" autoAdjust="0"/>
    <p:restoredTop sz="94660"/>
  </p:normalViewPr>
  <p:slideViewPr>
    <p:cSldViewPr snapToGrid="0">
      <p:cViewPr varScale="1">
        <p:scale>
          <a:sx n="108" d="100"/>
          <a:sy n="108" d="100"/>
        </p:scale>
        <p:origin x="1094" y="86"/>
      </p:cViewPr>
      <p:guideLst>
        <p:guide pos="340"/>
        <p:guide pos="5440"/>
        <p:guide orient="horz" pos="554"/>
        <p:guide orient="horz" pos="2867"/>
        <p:guide orient="horz" pos="78"/>
        <p:guide orient="horz" pos="1620"/>
        <p:guide orient="horz" pos="9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3.fntdata"/><Relationship Id="rId58"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2.fntdata"/><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1.fntdata"/><Relationship Id="rId48" Type="http://schemas.openxmlformats.org/officeDocument/2006/relationships/font" Target="fonts/font6.fntdata"/><Relationship Id="rId56" Type="http://customschemas.google.com/relationships/presentationmetadata" Target="metadata"/><Relationship Id="rId8" Type="http://schemas.openxmlformats.org/officeDocument/2006/relationships/slide" Target="slides/slide5.xml"/><Relationship Id="rId51"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4.fntdata"/><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7.fntdata"/><Relationship Id="rId57"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6364900814_0_3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g36364900814_0_3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8" name="Google Shape;46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9" name="Google Shape;48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3" name="Google Shape;50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4" name="Google Shape;51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6" name="Google Shape;5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0" name="Google Shape;57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0" name="Google Shape;58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0" name="Google Shape;59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3" name="Google Shape;61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0" name="Google Shape;70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9" name="Google Shape;70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1" name="Google Shape;72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1" name="Google Shape;73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3" name="Google Shape;82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38" name="Google Shape;838;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7" name="Google Shape;84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8" name="Google Shape;858;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Google Shape;867;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8" name="Google Shape;868;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9" name="Google Shape;969;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8" name="Google Shape;978;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7" name="Google Shape;987;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4"/>
        <p:cNvGrpSpPr/>
        <p:nvPr/>
      </p:nvGrpSpPr>
      <p:grpSpPr>
        <a:xfrm>
          <a:off x="0" y="0"/>
          <a:ext cx="0" cy="0"/>
          <a:chOff x="0" y="0"/>
          <a:chExt cx="0" cy="0"/>
        </a:xfrm>
      </p:grpSpPr>
      <p:sp>
        <p:nvSpPr>
          <p:cNvPr id="995" name="Google Shape;995;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6" name="Google Shape;996;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7" name="Google Shape;1037;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9" name="Google Shape;104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9" name="Google Shape;105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1" name="Google Shape;1071;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0" name="Google Shape;1080;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g36364900814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5" name="Google Shape;1135;g36364900814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3636490081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9" name="Google Shape;1149;g36364900814_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63652c915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363652c915b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7" name="Google Shape;4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41"/>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41"/>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4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4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52"/>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52"/>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52"/>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8" name="Google Shape;58;p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9"/>
        <p:cNvGrpSpPr/>
        <p:nvPr/>
      </p:nvGrpSpPr>
      <p:grpSpPr>
        <a:xfrm>
          <a:off x="0" y="0"/>
          <a:ext cx="0" cy="0"/>
          <a:chOff x="0" y="0"/>
          <a:chExt cx="0" cy="0"/>
        </a:xfrm>
      </p:grpSpPr>
      <p:sp>
        <p:nvSpPr>
          <p:cNvPr id="60" name="Google Shape;60;p53"/>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53"/>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5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6364900814_0_228"/>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6364900814_0_228"/>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6364900814_0_228"/>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6364900814_0_228"/>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6364900814_0_2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g36364900814_0_23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5" name="Google Shape;75;g36364900814_0_2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
        <p:cNvGrpSpPr/>
        <p:nvPr/>
      </p:nvGrpSpPr>
      <p:grpSpPr>
        <a:xfrm>
          <a:off x="0" y="0"/>
          <a:ext cx="0" cy="0"/>
          <a:chOff x="0" y="0"/>
          <a:chExt cx="0" cy="0"/>
        </a:xfrm>
      </p:grpSpPr>
      <p:sp>
        <p:nvSpPr>
          <p:cNvPr id="77" name="Google Shape;77;g36364900814_0_23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g36364900814_0_23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g36364900814_0_23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0" name="Google Shape;80;g36364900814_0_23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1" name="Google Shape;81;g36364900814_0_2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2"/>
        <p:cNvGrpSpPr/>
        <p:nvPr/>
      </p:nvGrpSpPr>
      <p:grpSpPr>
        <a:xfrm>
          <a:off x="0" y="0"/>
          <a:ext cx="0" cy="0"/>
          <a:chOff x="0" y="0"/>
          <a:chExt cx="0" cy="0"/>
        </a:xfrm>
      </p:grpSpPr>
      <p:sp>
        <p:nvSpPr>
          <p:cNvPr id="83" name="Google Shape;83;g36364900814_0_24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g36364900814_0_24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g36364900814_0_24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6" name="Google Shape;86;g36364900814_0_24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7" name="Google Shape;87;g36364900814_0_24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8" name="Google Shape;88;g36364900814_0_2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9"/>
        <p:cNvGrpSpPr/>
        <p:nvPr/>
      </p:nvGrpSpPr>
      <p:grpSpPr>
        <a:xfrm>
          <a:off x="0" y="0"/>
          <a:ext cx="0" cy="0"/>
          <a:chOff x="0" y="0"/>
          <a:chExt cx="0" cy="0"/>
        </a:xfrm>
      </p:grpSpPr>
      <p:sp>
        <p:nvSpPr>
          <p:cNvPr id="90" name="Google Shape;90;g36364900814_0_25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g36364900814_0_25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g36364900814_0_25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3" name="Google Shape;93;g36364900814_0_2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4"/>
        <p:cNvGrpSpPr/>
        <p:nvPr/>
      </p:nvGrpSpPr>
      <p:grpSpPr>
        <a:xfrm>
          <a:off x="0" y="0"/>
          <a:ext cx="0" cy="0"/>
          <a:chOff x="0" y="0"/>
          <a:chExt cx="0" cy="0"/>
        </a:xfrm>
      </p:grpSpPr>
      <p:sp>
        <p:nvSpPr>
          <p:cNvPr id="95" name="Google Shape;95;g36364900814_0_25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g36364900814_0_25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g36364900814_0_25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8" name="Google Shape;98;g36364900814_0_25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9" name="Google Shape;99;g36364900814_0_2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0"/>
        <p:cNvGrpSpPr/>
        <p:nvPr/>
      </p:nvGrpSpPr>
      <p:grpSpPr>
        <a:xfrm>
          <a:off x="0" y="0"/>
          <a:ext cx="0" cy="0"/>
          <a:chOff x="0" y="0"/>
          <a:chExt cx="0" cy="0"/>
        </a:xfrm>
      </p:grpSpPr>
      <p:sp>
        <p:nvSpPr>
          <p:cNvPr id="101" name="Google Shape;101;g36364900814_0_26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2" name="Google Shape;102;g36364900814_0_26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3"/>
        <p:cNvGrpSpPr/>
        <p:nvPr/>
      </p:nvGrpSpPr>
      <p:grpSpPr>
        <a:xfrm>
          <a:off x="0" y="0"/>
          <a:ext cx="0" cy="0"/>
          <a:chOff x="0" y="0"/>
          <a:chExt cx="0" cy="0"/>
        </a:xfrm>
      </p:grpSpPr>
      <p:sp>
        <p:nvSpPr>
          <p:cNvPr id="104" name="Google Shape;104;g36364900814_0_26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g36364900814_0_26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g36364900814_0_26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7" name="Google Shape;107;g36364900814_0_26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8" name="Google Shape;108;g36364900814_0_26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g36364900814_0_2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5"/>
        <p:cNvGrpSpPr/>
        <p:nvPr/>
      </p:nvGrpSpPr>
      <p:grpSpPr>
        <a:xfrm>
          <a:off x="0" y="0"/>
          <a:ext cx="0" cy="0"/>
          <a:chOff x="0" y="0"/>
          <a:chExt cx="0" cy="0"/>
        </a:xfrm>
      </p:grpSpPr>
      <p:sp>
        <p:nvSpPr>
          <p:cNvPr id="16" name="Google Shape;16;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0"/>
        <p:cNvGrpSpPr/>
        <p:nvPr/>
      </p:nvGrpSpPr>
      <p:grpSpPr>
        <a:xfrm>
          <a:off x="0" y="0"/>
          <a:ext cx="0" cy="0"/>
          <a:chOff x="0" y="0"/>
          <a:chExt cx="0" cy="0"/>
        </a:xfrm>
      </p:grpSpPr>
      <p:sp>
        <p:nvSpPr>
          <p:cNvPr id="111" name="Google Shape;111;g36364900814_0_27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g36364900814_0_27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g36364900814_0_27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14" name="Google Shape;114;g36364900814_0_27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115"/>
        <p:cNvGrpSpPr/>
        <p:nvPr/>
      </p:nvGrpSpPr>
      <p:grpSpPr>
        <a:xfrm>
          <a:off x="0" y="0"/>
          <a:ext cx="0" cy="0"/>
          <a:chOff x="0" y="0"/>
          <a:chExt cx="0" cy="0"/>
        </a:xfrm>
      </p:grpSpPr>
      <p:sp>
        <p:nvSpPr>
          <p:cNvPr id="116" name="Google Shape;116;g36364900814_0_27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17" name="Google Shape;117;g36364900814_0_27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8" name="Google Shape;118;g36364900814_0_27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19"/>
        <p:cNvGrpSpPr/>
        <p:nvPr/>
      </p:nvGrpSpPr>
      <p:grpSpPr>
        <a:xfrm>
          <a:off x="0" y="0"/>
          <a:ext cx="0" cy="0"/>
          <a:chOff x="0" y="0"/>
          <a:chExt cx="0" cy="0"/>
        </a:xfrm>
      </p:grpSpPr>
      <p:sp>
        <p:nvSpPr>
          <p:cNvPr id="120" name="Google Shape;120;g36364900814_0_2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5"/>
        <p:cNvGrpSpPr/>
        <p:nvPr/>
      </p:nvGrpSpPr>
      <p:grpSpPr>
        <a:xfrm>
          <a:off x="0" y="0"/>
          <a:ext cx="0" cy="0"/>
          <a:chOff x="0" y="0"/>
          <a:chExt cx="0" cy="0"/>
        </a:xfrm>
      </p:grpSpPr>
      <p:sp>
        <p:nvSpPr>
          <p:cNvPr id="126" name="Google Shape;126;g36364900814_0_356"/>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g36364900814_0_356"/>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g36364900814_0_356"/>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9" name="Google Shape;129;g36364900814_0_356"/>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0" name="Google Shape;130;g36364900814_0_35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g36364900814_0_36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Google Shape;134;g36364900814_0_36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35" name="Google Shape;135;g36364900814_0_3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Google Shape;137;g36364900814_0_36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g36364900814_0_36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g36364900814_0_36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0" name="Google Shape;140;g36364900814_0_36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41" name="Google Shape;141;g36364900814_0_36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2"/>
        <p:cNvGrpSpPr/>
        <p:nvPr/>
      </p:nvGrpSpPr>
      <p:grpSpPr>
        <a:xfrm>
          <a:off x="0" y="0"/>
          <a:ext cx="0" cy="0"/>
          <a:chOff x="0" y="0"/>
          <a:chExt cx="0" cy="0"/>
        </a:xfrm>
      </p:grpSpPr>
      <p:sp>
        <p:nvSpPr>
          <p:cNvPr id="143" name="Google Shape;143;g36364900814_0_37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g36364900814_0_37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g36364900814_0_37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6" name="Google Shape;146;g36364900814_0_37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7" name="Google Shape;147;g36364900814_0_37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8" name="Google Shape;148;g36364900814_0_37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g36364900814_0_38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g36364900814_0_38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g36364900814_0_38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53" name="Google Shape;153;g36364900814_0_3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54"/>
        <p:cNvGrpSpPr/>
        <p:nvPr/>
      </p:nvGrpSpPr>
      <p:grpSpPr>
        <a:xfrm>
          <a:off x="0" y="0"/>
          <a:ext cx="0" cy="0"/>
          <a:chOff x="0" y="0"/>
          <a:chExt cx="0" cy="0"/>
        </a:xfrm>
      </p:grpSpPr>
      <p:sp>
        <p:nvSpPr>
          <p:cNvPr id="155" name="Google Shape;155;g36364900814_0_38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g36364900814_0_38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g36364900814_0_38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8" name="Google Shape;158;g36364900814_0_38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9" name="Google Shape;159;g36364900814_0_38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60"/>
        <p:cNvGrpSpPr/>
        <p:nvPr/>
      </p:nvGrpSpPr>
      <p:grpSpPr>
        <a:xfrm>
          <a:off x="0" y="0"/>
          <a:ext cx="0" cy="0"/>
          <a:chOff x="0" y="0"/>
          <a:chExt cx="0" cy="0"/>
        </a:xfrm>
      </p:grpSpPr>
      <p:sp>
        <p:nvSpPr>
          <p:cNvPr id="161" name="Google Shape;161;g36364900814_0_39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62" name="Google Shape;162;g36364900814_0_39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3"/>
        <p:cNvGrpSpPr/>
        <p:nvPr/>
      </p:nvGrpSpPr>
      <p:grpSpPr>
        <a:xfrm>
          <a:off x="0" y="0"/>
          <a:ext cx="0" cy="0"/>
          <a:chOff x="0" y="0"/>
          <a:chExt cx="0" cy="0"/>
        </a:xfrm>
      </p:grpSpPr>
      <p:sp>
        <p:nvSpPr>
          <p:cNvPr id="164" name="Google Shape;164;g36364900814_0_39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g36364900814_0_39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g36364900814_0_39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67" name="Google Shape;167;g36364900814_0_39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g36364900814_0_39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9" name="Google Shape;169;g36364900814_0_39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70"/>
        <p:cNvGrpSpPr/>
        <p:nvPr/>
      </p:nvGrpSpPr>
      <p:grpSpPr>
        <a:xfrm>
          <a:off x="0" y="0"/>
          <a:ext cx="0" cy="0"/>
          <a:chOff x="0" y="0"/>
          <a:chExt cx="0" cy="0"/>
        </a:xfrm>
      </p:grpSpPr>
      <p:sp>
        <p:nvSpPr>
          <p:cNvPr id="171" name="Google Shape;171;g36364900814_0_40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g36364900814_0_40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g36364900814_0_40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74" name="Google Shape;174;g36364900814_0_40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5"/>
        <p:cNvGrpSpPr/>
        <p:nvPr/>
      </p:nvGrpSpPr>
      <p:grpSpPr>
        <a:xfrm>
          <a:off x="0" y="0"/>
          <a:ext cx="0" cy="0"/>
          <a:chOff x="0" y="0"/>
          <a:chExt cx="0" cy="0"/>
        </a:xfrm>
      </p:grpSpPr>
      <p:sp>
        <p:nvSpPr>
          <p:cNvPr id="176" name="Google Shape;176;g36364900814_0_40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77" name="Google Shape;177;g36364900814_0_40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8" name="Google Shape;178;g36364900814_0_40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6"/>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4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4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46"/>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4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4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47"/>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47"/>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4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48"/>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4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4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4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49"/>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4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49"/>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49"/>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4"/>
        <p:cNvGrpSpPr/>
        <p:nvPr/>
      </p:nvGrpSpPr>
      <p:grpSpPr>
        <a:xfrm>
          <a:off x="0" y="0"/>
          <a:ext cx="0" cy="0"/>
          <a:chOff x="0" y="0"/>
          <a:chExt cx="0" cy="0"/>
        </a:xfrm>
      </p:grpSpPr>
      <p:sp>
        <p:nvSpPr>
          <p:cNvPr id="45" name="Google Shape;45;p50"/>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7"/>
        <p:cNvGrpSpPr/>
        <p:nvPr/>
      </p:nvGrpSpPr>
      <p:grpSpPr>
        <a:xfrm>
          <a:off x="0" y="0"/>
          <a:ext cx="0" cy="0"/>
          <a:chOff x="0" y="0"/>
          <a:chExt cx="0" cy="0"/>
        </a:xfrm>
      </p:grpSpPr>
      <p:sp>
        <p:nvSpPr>
          <p:cNvPr id="48" name="Google Shape;48;p51"/>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51"/>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5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51"/>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5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5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4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4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3"/>
        <p:cNvGrpSpPr/>
        <p:nvPr/>
      </p:nvGrpSpPr>
      <p:grpSpPr>
        <a:xfrm>
          <a:off x="0" y="0"/>
          <a:ext cx="0" cy="0"/>
          <a:chOff x="0" y="0"/>
          <a:chExt cx="0" cy="0"/>
        </a:xfrm>
      </p:grpSpPr>
      <p:sp>
        <p:nvSpPr>
          <p:cNvPr id="64" name="Google Shape;64;g36364900814_0_22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6364900814_0_22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6364900814_0_2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sp>
        <p:nvSpPr>
          <p:cNvPr id="122" name="Google Shape;122;g36364900814_0_35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23" name="Google Shape;123;g36364900814_0_35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24" name="Google Shape;124;g36364900814_0_3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hyperlink" Target="http://www.youtube.com/watch?v=pcJp23sZ878"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a.gomez@umh.es" TargetMode="External"/><Relationship Id="rId7"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mailto:a.lara@umh.e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hyperlink" Target="http://www.youtube.com/watch?v=MVvGSBKV504"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hyperlink" Target="http://www.youtube.com/watch?v=FHrJVei94Cg"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36364900814_0_346"/>
          <p:cNvSpPr/>
          <p:nvPr/>
        </p:nvSpPr>
        <p:spPr>
          <a:xfrm>
            <a:off x="137269" y="234268"/>
            <a:ext cx="8791355" cy="4545550"/>
          </a:xfrm>
          <a:custGeom>
            <a:avLst/>
            <a:gdLst/>
            <a:ahLst/>
            <a:cxnLst/>
            <a:rect l="l" t="t" r="r" b="b"/>
            <a:pathLst>
              <a:path w="8791355" h="4545550" extrusionOk="0">
                <a:moveTo>
                  <a:pt x="65216" y="130353"/>
                </a:moveTo>
                <a:cubicBezTo>
                  <a:pt x="158672" y="-148708"/>
                  <a:pt x="8329662" y="83070"/>
                  <a:pt x="8722594" y="130353"/>
                </a:cubicBezTo>
                <a:cubicBezTo>
                  <a:pt x="8965615" y="585313"/>
                  <a:pt x="8619889" y="3037703"/>
                  <a:pt x="8722594" y="4482930"/>
                </a:cubicBezTo>
                <a:cubicBezTo>
                  <a:pt x="5677682" y="4696075"/>
                  <a:pt x="1844122" y="4701421"/>
                  <a:pt x="139623" y="4498220"/>
                </a:cubicBezTo>
                <a:cubicBezTo>
                  <a:pt x="-85389" y="2924252"/>
                  <a:pt x="36100" y="1738301"/>
                  <a:pt x="65216" y="130353"/>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84" name="Google Shape;184;g36364900814_0_346"/>
          <p:cNvSpPr txBox="1"/>
          <p:nvPr/>
        </p:nvSpPr>
        <p:spPr>
          <a:xfrm>
            <a:off x="540000" y="381475"/>
            <a:ext cx="8096400" cy="417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s-ES" sz="1200" b="1">
                <a:solidFill>
                  <a:srgbClr val="7030A0"/>
                </a:solidFill>
              </a:rPr>
              <a:t>INSTRUCTIONS/RECOMMENDATIONS FOR TEACHERS</a:t>
            </a:r>
            <a:endParaRPr sz="1200" b="1">
              <a:solidFill>
                <a:srgbClr val="7030A0"/>
              </a:solidFill>
            </a:endParaRPr>
          </a:p>
          <a:p>
            <a:pPr marL="0" lvl="0" indent="0" algn="l" rtl="0">
              <a:lnSpc>
                <a:spcPct val="115000"/>
              </a:lnSpc>
              <a:spcBef>
                <a:spcPts val="1000"/>
              </a:spcBef>
              <a:spcAft>
                <a:spcPts val="0"/>
              </a:spcAft>
              <a:buNone/>
            </a:pPr>
            <a:r>
              <a:rPr lang="es-ES" sz="1200">
                <a:solidFill>
                  <a:srgbClr val="7030A0"/>
                </a:solidFill>
              </a:rPr>
              <a:t>The </a:t>
            </a:r>
            <a:r>
              <a:rPr lang="es-ES" sz="1200" b="1">
                <a:solidFill>
                  <a:srgbClr val="7030A0"/>
                </a:solidFill>
              </a:rPr>
              <a:t>Research and Scientific Method</a:t>
            </a:r>
            <a:r>
              <a:rPr lang="es-ES" sz="1200">
                <a:solidFill>
                  <a:srgbClr val="7030A0"/>
                </a:solidFill>
              </a:rPr>
              <a:t> workshop/section consists of 5 parts. The </a:t>
            </a:r>
            <a:r>
              <a:rPr lang="es-ES" sz="1200" i="1">
                <a:solidFill>
                  <a:srgbClr val="7030A0"/>
                </a:solidFill>
              </a:rPr>
              <a:t>Saving My Territory</a:t>
            </a:r>
            <a:r>
              <a:rPr lang="es-ES" sz="1200">
                <a:solidFill>
                  <a:srgbClr val="7030A0"/>
                </a:solidFill>
              </a:rPr>
              <a:t> Guide explains the contents of each workshop/section in detail, and contains recommendations for classroom work.</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This part/session is accompanied by 2 presentations:</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1) </a:t>
            </a:r>
            <a:r>
              <a:rPr lang="es-ES" sz="1200" b="1">
                <a:solidFill>
                  <a:srgbClr val="7030A0"/>
                </a:solidFill>
              </a:rPr>
              <a:t>Presentation-guide: </a:t>
            </a:r>
            <a:r>
              <a:rPr lang="es-ES" sz="1200" b="1" i="1">
                <a:solidFill>
                  <a:srgbClr val="7030A0"/>
                </a:solidFill>
              </a:rPr>
              <a:t>Science for improving our surroundings</a:t>
            </a:r>
            <a:r>
              <a:rPr lang="es-ES" sz="1200" b="1">
                <a:solidFill>
                  <a:srgbClr val="7030A0"/>
                </a:solidFill>
              </a:rPr>
              <a:t> for teachers</a:t>
            </a:r>
            <a:r>
              <a:rPr lang="es-ES" sz="1200">
                <a:solidFill>
                  <a:srgbClr val="7030A0"/>
                </a:solidFill>
              </a:rPr>
              <a:t> with the instructions and recommendations required to teach each part/session in the classroom. The presentations include audiovisual content, discussion activities and other dynamics and challenges for working on the content presented. A timeframe to organise the session is provided, but teachers should adjust the time spent on each activity or audiovisual material at their discretion: as progress is made in the classroom, depending on the students' needs, or if they prefer to review some contents rather than others. There are also slides with characters providing a common theme, and suggesting the final task in each session.</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2) </a:t>
            </a:r>
            <a:r>
              <a:rPr lang="es-ES" sz="1200" b="1">
                <a:solidFill>
                  <a:srgbClr val="7030A0"/>
                </a:solidFill>
              </a:rPr>
              <a:t>Presentation for students</a:t>
            </a:r>
            <a:r>
              <a:rPr lang="es-ES" sz="1200">
                <a:solidFill>
                  <a:srgbClr val="7030A0"/>
                </a:solidFill>
              </a:rPr>
              <a:t> to provide them with the key ideas in each part. The content of this presentation is taken from the teacher's presentation-guide.</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The instructions and recommendations for teachers are shown in PURPLE text, like the text used here, so that they can be clearly identified as supplementary text. The activity slides have a grey background.</a:t>
            </a:r>
            <a:endParaRPr sz="1200">
              <a:solidFill>
                <a:srgbClr val="7030A0"/>
              </a:solidFill>
            </a:endParaRPr>
          </a:p>
          <a:p>
            <a:pPr marL="0" lvl="0" indent="0" algn="l" rtl="0">
              <a:lnSpc>
                <a:spcPct val="115000"/>
              </a:lnSpc>
              <a:spcBef>
                <a:spcPts val="1000"/>
              </a:spcBef>
              <a:spcAft>
                <a:spcPts val="0"/>
              </a:spcAft>
              <a:buNone/>
            </a:pPr>
            <a:r>
              <a:rPr lang="es-ES" sz="1200">
                <a:solidFill>
                  <a:srgbClr val="7030A0"/>
                </a:solidFill>
              </a:rPr>
              <a:t>We hope you find the content interesting and useful.</a:t>
            </a:r>
            <a:endParaRPr sz="1300" b="1">
              <a:solidFill>
                <a:srgbClr val="7030A0"/>
              </a:solidFill>
            </a:endParaRPr>
          </a:p>
          <a:p>
            <a:pPr marL="0" marR="0" lvl="0" indent="0" algn="l" rtl="0">
              <a:lnSpc>
                <a:spcPct val="100000"/>
              </a:lnSpc>
              <a:spcBef>
                <a:spcPts val="1000"/>
              </a:spcBef>
              <a:spcAft>
                <a:spcPts val="0"/>
              </a:spcAft>
              <a:buClr>
                <a:srgbClr val="000000"/>
              </a:buClr>
              <a:buSzPts val="1400"/>
              <a:buFont typeface="Arial"/>
              <a:buNone/>
            </a:pP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98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98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p:txBody>
      </p:sp>
      <p:sp>
        <p:nvSpPr>
          <p:cNvPr id="185" name="Google Shape;185;g36364900814_0_34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9"/>
        <p:cNvGrpSpPr/>
        <p:nvPr/>
      </p:nvGrpSpPr>
      <p:grpSpPr>
        <a:xfrm>
          <a:off x="0" y="0"/>
          <a:ext cx="0" cy="0"/>
          <a:chOff x="0" y="0"/>
          <a:chExt cx="0" cy="0"/>
        </a:xfrm>
      </p:grpSpPr>
      <p:sp>
        <p:nvSpPr>
          <p:cNvPr id="470" name="Google Shape;470;p10"/>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71" name="Google Shape;471;p10"/>
          <p:cNvSpPr/>
          <p:nvPr/>
        </p:nvSpPr>
        <p:spPr>
          <a:xfrm rot="467574">
            <a:off x="5461233" y="1327201"/>
            <a:ext cx="1684602" cy="1254953"/>
          </a:xfrm>
          <a:prstGeom prst="cloudCallout">
            <a:avLst>
              <a:gd name="adj1" fmla="val -35028"/>
              <a:gd name="adj2" fmla="val 99215"/>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2" name="Google Shape;472;p10"/>
          <p:cNvSpPr/>
          <p:nvPr/>
        </p:nvSpPr>
        <p:spPr>
          <a:xfrm flipH="1">
            <a:off x="2910978" y="1476173"/>
            <a:ext cx="1737893" cy="1063706"/>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3" name="Google Shape;473;p10"/>
          <p:cNvSpPr/>
          <p:nvPr/>
        </p:nvSpPr>
        <p:spPr>
          <a:xfrm flipH="1">
            <a:off x="871730" y="2464677"/>
            <a:ext cx="2320280" cy="1334590"/>
          </a:xfrm>
          <a:prstGeom prst="cloudCallout">
            <a:avLst>
              <a:gd name="adj1" fmla="val -91068"/>
              <a:gd name="adj2" fmla="val 1159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4" name="Google Shape;474;p10"/>
          <p:cNvSpPr/>
          <p:nvPr/>
        </p:nvSpPr>
        <p:spPr>
          <a:xfrm flipH="1">
            <a:off x="3005511" y="3693655"/>
            <a:ext cx="2108646" cy="1123947"/>
          </a:xfrm>
          <a:prstGeom prst="cloudCallout">
            <a:avLst>
              <a:gd name="adj1" fmla="val -60357"/>
              <a:gd name="adj2" fmla="val -7013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5" name="Google Shape;475;p10"/>
          <p:cNvSpPr txBox="1">
            <a:spLocks noGrp="1"/>
          </p:cNvSpPr>
          <p:nvPr>
            <p:ph type="body" idx="4294967295"/>
          </p:nvPr>
        </p:nvSpPr>
        <p:spPr>
          <a:xfrm>
            <a:off x="5552280" y="1643955"/>
            <a:ext cx="1502507" cy="589951"/>
          </a:xfrm>
          <a:prstGeom prst="rect">
            <a:avLst/>
          </a:prstGeom>
          <a:no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And what technology is?</a:t>
            </a:r>
            <a:endParaRPr sz="1400">
              <a:solidFill>
                <a:schemeClr val="dk2"/>
              </a:solidFill>
              <a:latin typeface="Arial"/>
              <a:ea typeface="Arial"/>
              <a:cs typeface="Arial"/>
              <a:sym typeface="Arial"/>
            </a:endParaRPr>
          </a:p>
        </p:txBody>
      </p:sp>
      <p:sp>
        <p:nvSpPr>
          <p:cNvPr id="476" name="Google Shape;476;p10"/>
          <p:cNvSpPr txBox="1"/>
          <p:nvPr/>
        </p:nvSpPr>
        <p:spPr>
          <a:xfrm>
            <a:off x="1125655" y="2628741"/>
            <a:ext cx="1984402" cy="81815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424242"/>
                </a:solidFill>
              </a:rPr>
              <a:t>What the difference between science and technology is?</a:t>
            </a:r>
            <a:endParaRPr/>
          </a:p>
        </p:txBody>
      </p:sp>
      <p:sp>
        <p:nvSpPr>
          <p:cNvPr id="477" name="Google Shape;477;p10"/>
          <p:cNvSpPr txBox="1"/>
          <p:nvPr/>
        </p:nvSpPr>
        <p:spPr>
          <a:xfrm>
            <a:off x="3199406" y="1664555"/>
            <a:ext cx="1199721" cy="659482"/>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rgbClr val="424242"/>
                </a:solidFill>
              </a:rPr>
              <a:t>What science is?</a:t>
            </a:r>
            <a:endParaRPr/>
          </a:p>
        </p:txBody>
      </p:sp>
      <p:sp>
        <p:nvSpPr>
          <p:cNvPr id="478" name="Google Shape;478;p10"/>
          <p:cNvSpPr txBox="1"/>
          <p:nvPr/>
        </p:nvSpPr>
        <p:spPr>
          <a:xfrm>
            <a:off x="3307740" y="3868405"/>
            <a:ext cx="1737900" cy="7743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424242"/>
                </a:solidFill>
              </a:rPr>
              <a:t>What we can use science for?</a:t>
            </a:r>
            <a:endParaRPr/>
          </a:p>
        </p:txBody>
      </p:sp>
      <p:pic>
        <p:nvPicPr>
          <p:cNvPr id="479" name="Google Shape;479;p10"/>
          <p:cNvPicPr preferRelativeResize="0"/>
          <p:nvPr/>
        </p:nvPicPr>
        <p:blipFill rotWithShape="1">
          <a:blip r:embed="rId3">
            <a:alphaModFix/>
          </a:blip>
          <a:srcRect/>
          <a:stretch/>
        </p:blipFill>
        <p:spPr>
          <a:xfrm>
            <a:off x="5426732" y="3046001"/>
            <a:ext cx="2676525" cy="1514475"/>
          </a:xfrm>
          <a:prstGeom prst="rect">
            <a:avLst/>
          </a:prstGeom>
          <a:noFill/>
          <a:ln>
            <a:noFill/>
          </a:ln>
        </p:spPr>
      </p:pic>
      <p:sp>
        <p:nvSpPr>
          <p:cNvPr id="480" name="Google Shape;480;p1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a:solidFill>
                  <a:srgbClr val="C00000"/>
                </a:solidFill>
              </a:rPr>
              <a:t>Have you ever wondered…</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481" name="Google Shape;481;p10"/>
          <p:cNvSpPr txBox="1"/>
          <p:nvPr/>
        </p:nvSpPr>
        <p:spPr>
          <a:xfrm>
            <a:off x="6446513" y="1353536"/>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a:p>
        </p:txBody>
      </p:sp>
      <p:sp>
        <p:nvSpPr>
          <p:cNvPr id="482" name="Google Shape;482;p10"/>
          <p:cNvSpPr txBox="1"/>
          <p:nvPr/>
        </p:nvSpPr>
        <p:spPr>
          <a:xfrm>
            <a:off x="2948183" y="155888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a:p>
        </p:txBody>
      </p:sp>
      <p:sp>
        <p:nvSpPr>
          <p:cNvPr id="483" name="Google Shape;483;p10"/>
          <p:cNvSpPr txBox="1"/>
          <p:nvPr/>
        </p:nvSpPr>
        <p:spPr>
          <a:xfrm>
            <a:off x="851658" y="262164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a:p>
        </p:txBody>
      </p:sp>
      <p:sp>
        <p:nvSpPr>
          <p:cNvPr id="484" name="Google Shape;484;p10"/>
          <p:cNvSpPr txBox="1"/>
          <p:nvPr/>
        </p:nvSpPr>
        <p:spPr>
          <a:xfrm>
            <a:off x="3050794" y="3759620"/>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a:p>
        </p:txBody>
      </p:sp>
      <p:sp>
        <p:nvSpPr>
          <p:cNvPr id="485" name="Google Shape;485;p1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486" name="Google Shape;486;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1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2" name="Google Shape;492;p11"/>
          <p:cNvSpPr txBox="1">
            <a:spLocks noGrp="1"/>
          </p:cNvSpPr>
          <p:nvPr>
            <p:ph type="body" idx="4294967295"/>
          </p:nvPr>
        </p:nvSpPr>
        <p:spPr>
          <a:xfrm>
            <a:off x="539748" y="1481176"/>
            <a:ext cx="8096251"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SzPts val="1800"/>
              <a:buNone/>
            </a:pPr>
            <a:r>
              <a:rPr lang="es-ES" sz="1400">
                <a:solidFill>
                  <a:schemeClr val="dk2"/>
                </a:solidFill>
                <a:latin typeface="Arial"/>
                <a:ea typeface="Arial"/>
                <a:cs typeface="Arial"/>
                <a:sym typeface="Arial"/>
              </a:rPr>
              <a:t>In </a:t>
            </a:r>
            <a:r>
              <a:rPr lang="es-ES" sz="1400" i="1">
                <a:solidFill>
                  <a:schemeClr val="dk2"/>
                </a:solidFill>
                <a:latin typeface="Arial"/>
                <a:ea typeface="Arial"/>
                <a:cs typeface="Arial"/>
                <a:sym typeface="Arial"/>
              </a:rPr>
              <a:t>Saving my territory,</a:t>
            </a:r>
            <a:r>
              <a:rPr lang="es-ES" sz="1400">
                <a:solidFill>
                  <a:schemeClr val="dk2"/>
                </a:solidFill>
                <a:latin typeface="Arial"/>
                <a:ea typeface="Arial"/>
                <a:cs typeface="Arial"/>
                <a:sym typeface="Arial"/>
              </a:rPr>
              <a:t> we’ll be using science and technology as </a:t>
            </a:r>
            <a:r>
              <a:rPr lang="es-ES" sz="1400">
                <a:solidFill>
                  <a:schemeClr val="dk2"/>
                </a:solidFill>
                <a:highlight>
                  <a:srgbClr val="C8BCC0"/>
                </a:highlight>
                <a:latin typeface="Arial"/>
                <a:ea typeface="Arial"/>
                <a:cs typeface="Arial"/>
                <a:sym typeface="Arial"/>
              </a:rPr>
              <a:t>tools to solve a problem</a:t>
            </a:r>
            <a:r>
              <a:rPr lang="es-ES" sz="1400">
                <a:solidFill>
                  <a:schemeClr val="dk2"/>
                </a:solidFill>
                <a:latin typeface="Arial"/>
                <a:ea typeface="Arial"/>
                <a:cs typeface="Arial"/>
                <a:sym typeface="Arial"/>
              </a:rPr>
              <a:t> around us, or to improve the quality of life of the people who live there.</a:t>
            </a:r>
            <a:endParaRPr sz="1400">
              <a:solidFill>
                <a:schemeClr val="dk2"/>
              </a:solidFill>
              <a:latin typeface="Arial"/>
              <a:ea typeface="Arial"/>
              <a:cs typeface="Arial"/>
              <a:sym typeface="Arial"/>
            </a:endParaRPr>
          </a:p>
          <a:p>
            <a:pPr marL="0" lvl="0" indent="0" algn="l" rtl="0">
              <a:lnSpc>
                <a:spcPct val="115000"/>
              </a:lnSpc>
              <a:spcBef>
                <a:spcPts val="1600"/>
              </a:spcBef>
              <a:spcAft>
                <a:spcPts val="0"/>
              </a:spcAft>
              <a:buSzPts val="1800"/>
              <a:buNone/>
            </a:pPr>
            <a:r>
              <a:rPr lang="es-ES" sz="1400">
                <a:solidFill>
                  <a:schemeClr val="dk2"/>
                </a:solidFill>
                <a:latin typeface="Arial"/>
                <a:ea typeface="Arial"/>
                <a:cs typeface="Arial"/>
                <a:sym typeface="Arial"/>
              </a:rPr>
              <a:t>That's why it's important to understand their methods and how they work.</a:t>
            </a:r>
            <a:endParaRPr sz="1400">
              <a:solidFill>
                <a:schemeClr val="dk2"/>
              </a:solidFill>
              <a:latin typeface="Arial"/>
              <a:ea typeface="Arial"/>
              <a:cs typeface="Arial"/>
              <a:sym typeface="Arial"/>
            </a:endParaRPr>
          </a:p>
          <a:p>
            <a:pPr marL="0" lvl="0" indent="0" algn="l" rtl="0">
              <a:lnSpc>
                <a:spcPct val="115000"/>
              </a:lnSpc>
              <a:spcBef>
                <a:spcPts val="1600"/>
              </a:spcBef>
              <a:spcAft>
                <a:spcPts val="0"/>
              </a:spcAft>
              <a:buSzPts val="1800"/>
              <a:buNone/>
            </a:pPr>
            <a:endParaRPr sz="1400">
              <a:solidFill>
                <a:schemeClr val="dk2"/>
              </a:solidFill>
              <a:latin typeface="Arial"/>
              <a:ea typeface="Arial"/>
              <a:cs typeface="Arial"/>
              <a:sym typeface="Arial"/>
            </a:endParaRPr>
          </a:p>
        </p:txBody>
      </p:sp>
      <p:sp>
        <p:nvSpPr>
          <p:cNvPr id="493" name="Google Shape;493;p1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grpSp>
        <p:nvGrpSpPr>
          <p:cNvPr id="494" name="Google Shape;494;p11"/>
          <p:cNvGrpSpPr/>
          <p:nvPr/>
        </p:nvGrpSpPr>
        <p:grpSpPr>
          <a:xfrm>
            <a:off x="4837270" y="3032827"/>
            <a:ext cx="3830715" cy="1710730"/>
            <a:chOff x="-3986070" y="3069087"/>
            <a:chExt cx="3830715" cy="1710730"/>
          </a:xfrm>
        </p:grpSpPr>
        <p:sp>
          <p:nvSpPr>
            <p:cNvPr id="495" name="Google Shape;495;p11"/>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496" name="Google Shape;496;p11"/>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497" name="Google Shape;497;p11"/>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498" name="Google Shape;498;p11"/>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499" name="Google Shape;499;p1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00" name="Google Shape;500;p1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1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6" name="Google Shape;506;p12"/>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7" name="Google Shape;507;p12"/>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For example, have you ever wondered how the organic waste that is thrown away in your town could be reused?</a:t>
            </a:r>
            <a:endParaRPr/>
          </a:p>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Would you support a project to do it in your neighbourhood and/or town?</a:t>
            </a:r>
            <a:endParaRPr/>
          </a:p>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problems/challenges might this initiative face?</a:t>
            </a:r>
            <a:endParaRPr/>
          </a:p>
          <a:p>
            <a:pPr marL="107950" lvl="0" indent="0" algn="l" rtl="0">
              <a:lnSpc>
                <a:spcPct val="115000"/>
              </a:lnSpc>
              <a:spcBef>
                <a:spcPts val="0"/>
              </a:spcBef>
              <a:spcAft>
                <a:spcPts val="0"/>
              </a:spcAft>
              <a:buSzPts val="1800"/>
              <a:buFont typeface="Arial"/>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We think about where the organic waste comes from, how to obtain it, how to store it, and where it comes from to make sure that it contains no pollutants…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08" name="Google Shape;508;p12"/>
          <p:cNvPicPr preferRelativeResize="0"/>
          <p:nvPr/>
        </p:nvPicPr>
        <p:blipFill rotWithShape="1">
          <a:blip r:embed="rId3">
            <a:alphaModFix/>
          </a:blip>
          <a:srcRect/>
          <a:stretch/>
        </p:blipFill>
        <p:spPr>
          <a:xfrm>
            <a:off x="4906551" y="1449467"/>
            <a:ext cx="3729449" cy="2543175"/>
          </a:xfrm>
          <a:prstGeom prst="rect">
            <a:avLst/>
          </a:prstGeom>
          <a:noFill/>
          <a:ln>
            <a:noFill/>
          </a:ln>
        </p:spPr>
      </p:pic>
      <p:sp>
        <p:nvSpPr>
          <p:cNvPr id="509" name="Google Shape;509;p1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10" name="Google Shape;510;p1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11" name="Google Shape;511;p1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7" name="Google Shape;517;p13"/>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18" name="Google Shape;518;p13" descr="Imagen que contiene Icono&#10;&#10;El contenido generado por IA puede ser incorrecto."/>
          <p:cNvPicPr preferRelativeResize="0"/>
          <p:nvPr/>
        </p:nvPicPr>
        <p:blipFill rotWithShape="1">
          <a:blip r:embed="rId3">
            <a:alphaModFix/>
          </a:blip>
          <a:srcRect/>
          <a:stretch/>
        </p:blipFill>
        <p:spPr>
          <a:xfrm>
            <a:off x="4906551" y="1445057"/>
            <a:ext cx="3729449" cy="2543530"/>
          </a:xfrm>
          <a:prstGeom prst="rect">
            <a:avLst/>
          </a:prstGeom>
          <a:noFill/>
          <a:ln>
            <a:noFill/>
          </a:ln>
        </p:spPr>
      </p:pic>
      <p:sp>
        <p:nvSpPr>
          <p:cNvPr id="519" name="Google Shape;519;p13"/>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this video, students from the Universidad de la Costa (Colombia) use worm farming to recycle organic waste.</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To watch the video, click on it or follow this link: http://www.youtube.com/watch?v=pcJp23sZ878</a:t>
            </a:r>
            <a:endParaRPr sz="1400">
              <a:solidFill>
                <a:srgbClr val="7030A0"/>
              </a:solidFill>
              <a:latin typeface="Arial"/>
              <a:ea typeface="Arial"/>
              <a:cs typeface="Arial"/>
              <a:sym typeface="Arial"/>
            </a:endParaRPr>
          </a:p>
        </p:txBody>
      </p:sp>
      <p:pic>
        <p:nvPicPr>
          <p:cNvPr id="520" name="Google Shape;520;p13" descr="Aprovechamiento Residuos Orgánicos a través de Lombricultivo - Preservación del medio ambiente" title="Proyectos de aula para la preservación del medio ambiente - Lombricultivo">
            <a:hlinkClick r:id="rId4"/>
          </p:cNvPr>
          <p:cNvPicPr preferRelativeResize="0"/>
          <p:nvPr/>
        </p:nvPicPr>
        <p:blipFill rotWithShape="1">
          <a:blip r:embed="rId5">
            <a:alphaModFix/>
          </a:blip>
          <a:srcRect/>
          <a:stretch/>
        </p:blipFill>
        <p:spPr>
          <a:xfrm>
            <a:off x="5099275" y="1896447"/>
            <a:ext cx="3048000" cy="1714500"/>
          </a:xfrm>
          <a:prstGeom prst="rect">
            <a:avLst/>
          </a:prstGeom>
          <a:noFill/>
          <a:ln w="9525" cap="flat" cmpd="sng">
            <a:solidFill>
              <a:srgbClr val="000000"/>
            </a:solidFill>
            <a:prstDash val="solid"/>
            <a:round/>
            <a:headEnd type="none" w="sm" len="sm"/>
            <a:tailEnd type="none" w="sm" len="sm"/>
          </a:ln>
        </p:spPr>
      </p:pic>
      <p:sp>
        <p:nvSpPr>
          <p:cNvPr id="521" name="Google Shape;521;p1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22" name="Google Shape;522;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23" name="Google Shape;523;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1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29" name="Google Shape;529;p14"/>
          <p:cNvSpPr/>
          <p:nvPr/>
        </p:nvSpPr>
        <p:spPr>
          <a:xfrm flipH="1">
            <a:off x="5906683" y="4272305"/>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30" name="Google Shape;530;p14"/>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Science </a:t>
            </a:r>
            <a:r>
              <a:rPr lang="es-ES" sz="1400">
                <a:solidFill>
                  <a:schemeClr val="dk2"/>
                </a:solidFill>
                <a:latin typeface="Arial"/>
                <a:ea typeface="Arial"/>
                <a:cs typeface="Arial"/>
                <a:sym typeface="Arial"/>
              </a:rPr>
              <a:t>is a complex and diverse activity. It has an impact on the way we think, how governments make decisions and how we live </a:t>
            </a:r>
            <a:r>
              <a:rPr lang="es-ES" sz="1000">
                <a:solidFill>
                  <a:schemeClr val="dk2"/>
                </a:solidFill>
                <a:latin typeface="Arial"/>
                <a:ea typeface="Arial"/>
                <a:cs typeface="Arial"/>
                <a:sym typeface="Arial"/>
              </a:rPr>
              <a:t>(Pere Puigdomènech (1948-), research professor. Spanish National Research Council (CSIC)).</a:t>
            </a:r>
            <a:r>
              <a:rPr lang="es-ES" sz="1400">
                <a:solidFill>
                  <a:schemeClr val="dk2"/>
                </a:solidFill>
                <a:latin typeface="Arial"/>
                <a:ea typeface="Arial"/>
                <a:cs typeface="Arial"/>
                <a:sym typeface="Arial"/>
              </a:rPr>
              <a:t> </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31" name="Google Shape;531;p14"/>
          <p:cNvSpPr/>
          <p:nvPr/>
        </p:nvSpPr>
        <p:spPr>
          <a:xfrm flipH="1">
            <a:off x="4532946" y="2605715"/>
            <a:ext cx="2997724" cy="1985962"/>
          </a:xfrm>
          <a:prstGeom prst="wedgeEllipseCallout">
            <a:avLst>
              <a:gd name="adj1" fmla="val -57679"/>
              <a:gd name="adj2" fmla="val -22771"/>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532" name="Google Shape;532;p14"/>
          <p:cNvSpPr txBox="1"/>
          <p:nvPr/>
        </p:nvSpPr>
        <p:spPr>
          <a:xfrm>
            <a:off x="4493190" y="2882104"/>
            <a:ext cx="2997724" cy="1490462"/>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Einstein and Marie Curie understood that science allowed them to discover the secrets of the universe by means of systematic observation and research. They used the innate curiosity we have as individuals to understand their surroundings.</a:t>
            </a:r>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533" name="Google Shape;533;p14"/>
          <p:cNvSpPr txBox="1"/>
          <p:nvPr/>
        </p:nvSpPr>
        <p:spPr>
          <a:xfrm>
            <a:off x="2647017" y="2301233"/>
            <a:ext cx="2150824" cy="1160449"/>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534" name="Google Shape;534;p14"/>
          <p:cNvSpPr txBox="1"/>
          <p:nvPr/>
        </p:nvSpPr>
        <p:spPr>
          <a:xfrm>
            <a:off x="536588" y="2457450"/>
            <a:ext cx="3768501" cy="2093913"/>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It is the body of </a:t>
            </a:r>
            <a:r>
              <a:rPr lang="es-ES">
                <a:solidFill>
                  <a:schemeClr val="dk2"/>
                </a:solidFill>
                <a:highlight>
                  <a:srgbClr val="C8BCC0"/>
                </a:highlight>
              </a:rPr>
              <a:t>systematic knowledge obtained through observation and reasoning, </a:t>
            </a:r>
            <a:r>
              <a:rPr lang="es-ES">
                <a:solidFill>
                  <a:schemeClr val="dk2"/>
                </a:solidFill>
              </a:rPr>
              <a:t>which seeks to explain the natural and social world by means of laws and general principles. Its primary aim is to understand and explain reality.</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535" name="Google Shape;535;p14"/>
          <p:cNvGrpSpPr/>
          <p:nvPr/>
        </p:nvGrpSpPr>
        <p:grpSpPr>
          <a:xfrm flipH="1">
            <a:off x="7731349" y="2402964"/>
            <a:ext cx="902445" cy="2176093"/>
            <a:chOff x="1615219" y="507815"/>
            <a:chExt cx="989820" cy="2371331"/>
          </a:xfrm>
        </p:grpSpPr>
        <p:sp>
          <p:nvSpPr>
            <p:cNvPr id="536" name="Google Shape;536;p14"/>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7" name="Google Shape;537;p14"/>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8" name="Google Shape;538;p14"/>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9" name="Google Shape;539;p14"/>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0" name="Google Shape;540;p14"/>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1" name="Google Shape;541;p14"/>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2" name="Google Shape;542;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3" name="Google Shape;543;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4" name="Google Shape;544;p14"/>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5" name="Google Shape;545;p14"/>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6" name="Google Shape;546;p14"/>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47" name="Google Shape;547;p14"/>
            <p:cNvGrpSpPr/>
            <p:nvPr/>
          </p:nvGrpSpPr>
          <p:grpSpPr>
            <a:xfrm>
              <a:off x="1996826" y="1743160"/>
              <a:ext cx="272719" cy="281410"/>
              <a:chOff x="1996826" y="1743160"/>
              <a:chExt cx="272719" cy="281410"/>
            </a:xfrm>
          </p:grpSpPr>
          <p:sp>
            <p:nvSpPr>
              <p:cNvPr id="548" name="Google Shape;548;p14"/>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9" name="Google Shape;549;p14"/>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0" name="Google Shape;550;p14"/>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1" name="Google Shape;551;p14"/>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2" name="Google Shape;552;p14"/>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3" name="Google Shape;553;p14"/>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54" name="Google Shape;554;p14"/>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5" name="Google Shape;555;p14"/>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6" name="Google Shape;556;p14"/>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57" name="Google Shape;557;p14"/>
            <p:cNvGrpSpPr/>
            <p:nvPr/>
          </p:nvGrpSpPr>
          <p:grpSpPr>
            <a:xfrm>
              <a:off x="2229363" y="1383998"/>
              <a:ext cx="375676" cy="427149"/>
              <a:chOff x="2209552" y="1288662"/>
              <a:chExt cx="375676" cy="427149"/>
            </a:xfrm>
          </p:grpSpPr>
          <p:sp>
            <p:nvSpPr>
              <p:cNvPr id="558" name="Google Shape;558;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9" name="Google Shape;559;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0" name="Google Shape;560;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561" name="Google Shape;561;p14"/>
            <p:cNvGrpSpPr/>
            <p:nvPr/>
          </p:nvGrpSpPr>
          <p:grpSpPr>
            <a:xfrm rot="553793" flipH="1">
              <a:off x="1647622" y="1403949"/>
              <a:ext cx="286350" cy="427149"/>
              <a:chOff x="2209552" y="1288662"/>
              <a:chExt cx="375676" cy="427149"/>
            </a:xfrm>
          </p:grpSpPr>
          <p:sp>
            <p:nvSpPr>
              <p:cNvPr id="562" name="Google Shape;562;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3" name="Google Shape;563;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4" name="Google Shape;564;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565" name="Google Shape;565;p1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66" name="Google Shape;566;p1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67" name="Google Shape;567;p1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1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3" name="Google Shape;573;p15"/>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Technology</a:t>
            </a:r>
            <a:r>
              <a:rPr lang="es-ES" sz="1400">
                <a:solidFill>
                  <a:schemeClr val="dk2"/>
                </a:solidFill>
                <a:latin typeface="Arial"/>
                <a:ea typeface="Arial"/>
                <a:cs typeface="Arial"/>
                <a:sym typeface="Arial"/>
              </a:rPr>
              <a:t> is "a series of practices, products and systems that are used in everyday life and that reflect the capabilities and values of the society that produced it" </a:t>
            </a:r>
            <a:r>
              <a:rPr lang="es-ES" sz="1000">
                <a:solidFill>
                  <a:schemeClr val="dk2"/>
                </a:solidFill>
                <a:latin typeface="Arial"/>
                <a:ea typeface="Arial"/>
                <a:cs typeface="Arial"/>
                <a:sym typeface="Arial"/>
              </a:rPr>
              <a:t>(David Edgerton (1959), professor and historian of technology)</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It is the </a:t>
            </a:r>
            <a:r>
              <a:rPr lang="es-ES" sz="1400">
                <a:solidFill>
                  <a:schemeClr val="dk2"/>
                </a:solidFill>
                <a:highlight>
                  <a:srgbClr val="C8BCC0"/>
                </a:highlight>
                <a:latin typeface="Arial"/>
                <a:ea typeface="Arial"/>
                <a:cs typeface="Arial"/>
                <a:sym typeface="Arial"/>
              </a:rPr>
              <a:t>practical application of scientific knowledge</a:t>
            </a:r>
            <a:r>
              <a:rPr lang="es-ES" sz="1400">
                <a:solidFill>
                  <a:schemeClr val="dk2"/>
                </a:solidFill>
                <a:latin typeface="Arial"/>
                <a:ea typeface="Arial"/>
                <a:cs typeface="Arial"/>
                <a:sym typeface="Arial"/>
              </a:rPr>
              <a:t> to solve concrete problems and satisfy human needs. It focuses on the design, creation and use of tools, processes and systems.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74" name="Google Shape;574;p15"/>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575" name="Google Shape;575;p1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76" name="Google Shape;576;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77" name="Google Shape;577;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3" name="Google Shape;583;p16"/>
          <p:cNvSpPr txBox="1">
            <a:spLocks noGrp="1"/>
          </p:cNvSpPr>
          <p:nvPr>
            <p:ph type="body" idx="4294967295"/>
          </p:nvPr>
        </p:nvSpPr>
        <p:spPr>
          <a:xfrm>
            <a:off x="539748" y="1481176"/>
            <a:ext cx="27178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Spain, we have the Spanish Foundation for Science and Technology, among other public bodies.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84" name="Google Shape;584;p16"/>
          <p:cNvPicPr preferRelativeResize="0"/>
          <p:nvPr/>
        </p:nvPicPr>
        <p:blipFill rotWithShape="1">
          <a:blip r:embed="rId3">
            <a:alphaModFix/>
          </a:blip>
          <a:srcRect l="11951" t="11024" r="60959" b="24891"/>
          <a:stretch/>
        </p:blipFill>
        <p:spPr>
          <a:xfrm>
            <a:off x="3784066" y="1383548"/>
            <a:ext cx="4819934" cy="3207293"/>
          </a:xfrm>
          <a:prstGeom prst="rect">
            <a:avLst/>
          </a:prstGeom>
          <a:noFill/>
          <a:ln>
            <a:noFill/>
          </a:ln>
        </p:spPr>
      </p:pic>
      <p:sp>
        <p:nvSpPr>
          <p:cNvPr id="585" name="Google Shape;585;p1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86" name="Google Shape;586;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87" name="Google Shape;587;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3" name="Google Shape;593;p17"/>
          <p:cNvSpPr txBox="1"/>
          <p:nvPr/>
        </p:nvSpPr>
        <p:spPr>
          <a:xfrm>
            <a:off x="611675" y="1542050"/>
            <a:ext cx="2565900" cy="10032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seeks to </a:t>
            </a:r>
            <a:r>
              <a:rPr lang="es-ES">
                <a:solidFill>
                  <a:schemeClr val="dk2"/>
                </a:solidFill>
                <a:highlight>
                  <a:srgbClr val="C8BCC0"/>
                </a:highlight>
              </a:rPr>
              <a:t>understand and explain</a:t>
            </a:r>
            <a:r>
              <a:rPr lang="es-ES">
                <a:solidFill>
                  <a:schemeClr val="dk2"/>
                </a:solidFill>
              </a:rPr>
              <a:t> the natural and social world, and the principles that govern it.</a:t>
            </a:r>
            <a:r>
              <a:rPr lang="es-ES" sz="1400" b="0" i="0" u="none" strike="noStrike" cap="none">
                <a:solidFill>
                  <a:schemeClr val="dk2"/>
                </a:solidFill>
                <a:latin typeface="Arial"/>
                <a:ea typeface="Arial"/>
                <a:cs typeface="Arial"/>
                <a:sym typeface="Arial"/>
              </a:rPr>
              <a:t> </a:t>
            </a:r>
            <a:endParaRPr/>
          </a:p>
        </p:txBody>
      </p:sp>
      <p:sp>
        <p:nvSpPr>
          <p:cNvPr id="594" name="Google Shape;594;p17"/>
          <p:cNvSpPr txBox="1"/>
          <p:nvPr/>
        </p:nvSpPr>
        <p:spPr>
          <a:xfrm>
            <a:off x="622937"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applies scientific knowledge to solve specific problems, </a:t>
            </a:r>
            <a:r>
              <a:rPr lang="es-ES">
                <a:solidFill>
                  <a:schemeClr val="dk2"/>
                </a:solidFill>
                <a:highlight>
                  <a:srgbClr val="C8BCC0"/>
                </a:highlight>
              </a:rPr>
              <a:t>create tools, improve processes, and develop products.</a:t>
            </a:r>
            <a:endParaRPr>
              <a:highlight>
                <a:srgbClr val="C8BCC0"/>
              </a:highlight>
            </a:endParaRPr>
          </a:p>
        </p:txBody>
      </p:sp>
      <p:sp>
        <p:nvSpPr>
          <p:cNvPr id="595" name="Google Shape;595;p17"/>
          <p:cNvSpPr txBox="1"/>
          <p:nvPr/>
        </p:nvSpPr>
        <p:spPr>
          <a:xfrm>
            <a:off x="6124519" y="1323975"/>
            <a:ext cx="2566035" cy="119183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uses the </a:t>
            </a:r>
            <a:r>
              <a:rPr lang="es-ES">
                <a:solidFill>
                  <a:schemeClr val="dk2"/>
                </a:solidFill>
                <a:highlight>
                  <a:srgbClr val="C8BCC0"/>
                </a:highlight>
              </a:rPr>
              <a:t>scientific method</a:t>
            </a:r>
            <a:r>
              <a:rPr lang="es-ES">
                <a:solidFill>
                  <a:schemeClr val="dk2"/>
                </a:solidFill>
              </a:rPr>
              <a:t>: observation, hypothesis, experimentation, data analysis and validation of theories.</a:t>
            </a:r>
            <a:endParaRPr/>
          </a:p>
        </p:txBody>
      </p:sp>
      <p:sp>
        <p:nvSpPr>
          <p:cNvPr id="596" name="Google Shape;596;p17"/>
          <p:cNvSpPr txBox="1"/>
          <p:nvPr/>
        </p:nvSpPr>
        <p:spPr>
          <a:xfrm>
            <a:off x="603689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follows a </a:t>
            </a:r>
            <a:r>
              <a:rPr lang="es-ES">
                <a:solidFill>
                  <a:schemeClr val="dk2"/>
                </a:solidFill>
                <a:highlight>
                  <a:srgbClr val="C8BCC0"/>
                </a:highlight>
              </a:rPr>
              <a:t>process of design and development,</a:t>
            </a:r>
            <a:r>
              <a:rPr lang="es-ES">
                <a:solidFill>
                  <a:schemeClr val="dk2"/>
                </a:solidFill>
              </a:rPr>
              <a:t> which includes the identification of needs, creation of prototypes, testing and implementation of solutions.</a:t>
            </a:r>
            <a:endParaRPr/>
          </a:p>
        </p:txBody>
      </p:sp>
      <p:sp>
        <p:nvSpPr>
          <p:cNvPr id="597" name="Google Shape;597;p17"/>
          <p:cNvSpPr txBox="1"/>
          <p:nvPr/>
        </p:nvSpPr>
        <p:spPr>
          <a:xfrm>
            <a:off x="3360869" y="1542041"/>
            <a:ext cx="2566035" cy="97376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is </a:t>
            </a:r>
            <a:r>
              <a:rPr lang="es-ES">
                <a:solidFill>
                  <a:schemeClr val="dk2"/>
                </a:solidFill>
                <a:highlight>
                  <a:srgbClr val="C8BCC0"/>
                </a:highlight>
              </a:rPr>
              <a:t>theoretical,</a:t>
            </a:r>
            <a:r>
              <a:rPr lang="es-ES">
                <a:solidFill>
                  <a:schemeClr val="dk2"/>
                </a:solidFill>
              </a:rPr>
              <a:t> and looks at how and </a:t>
            </a:r>
            <a:r>
              <a:rPr lang="es-ES">
                <a:solidFill>
                  <a:schemeClr val="dk2"/>
                </a:solidFill>
                <a:highlight>
                  <a:srgbClr val="C8BCC0"/>
                </a:highlight>
              </a:rPr>
              <a:t>why things happen</a:t>
            </a:r>
            <a:r>
              <a:rPr lang="es-ES">
                <a:solidFill>
                  <a:schemeClr val="dk2"/>
                </a:solidFill>
              </a:rPr>
              <a:t> in nature.</a:t>
            </a:r>
            <a:r>
              <a:rPr lang="es-ES" sz="1400" b="0" i="0" u="none" strike="noStrike" cap="none">
                <a:solidFill>
                  <a:schemeClr val="dk2"/>
                </a:solidFill>
                <a:latin typeface="Arial"/>
                <a:ea typeface="Arial"/>
                <a:cs typeface="Arial"/>
                <a:sym typeface="Arial"/>
              </a:rPr>
              <a:t> </a:t>
            </a:r>
            <a:endParaRPr/>
          </a:p>
        </p:txBody>
      </p:sp>
      <p:sp>
        <p:nvSpPr>
          <p:cNvPr id="598" name="Google Shape;598;p17"/>
          <p:cNvSpPr txBox="1"/>
          <p:nvPr/>
        </p:nvSpPr>
        <p:spPr>
          <a:xfrm>
            <a:off x="327324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is </a:t>
            </a:r>
            <a:r>
              <a:rPr lang="es-ES">
                <a:solidFill>
                  <a:schemeClr val="dk2"/>
                </a:solidFill>
                <a:highlight>
                  <a:srgbClr val="C8BCC0"/>
                </a:highlight>
              </a:rPr>
              <a:t>practical</a:t>
            </a:r>
            <a:r>
              <a:rPr lang="es-ES">
                <a:solidFill>
                  <a:schemeClr val="dk2"/>
                </a:solidFill>
              </a:rPr>
              <a:t>. It uses scientific principles to </a:t>
            </a:r>
            <a:r>
              <a:rPr lang="es-ES">
                <a:solidFill>
                  <a:schemeClr val="dk2"/>
                </a:solidFill>
                <a:highlight>
                  <a:srgbClr val="C8BCC0"/>
                </a:highlight>
              </a:rPr>
              <a:t>design and build</a:t>
            </a:r>
            <a:r>
              <a:rPr lang="es-ES">
                <a:solidFill>
                  <a:schemeClr val="dk2"/>
                </a:solidFill>
              </a:rPr>
              <a:t> devices, systems and processes that solve specific problems.</a:t>
            </a:r>
            <a:r>
              <a:rPr lang="es-ES" sz="1400" b="0" i="0" u="none" strike="noStrike" cap="none">
                <a:solidFill>
                  <a:schemeClr val="dk2"/>
                </a:solidFill>
                <a:latin typeface="Arial"/>
                <a:ea typeface="Arial"/>
                <a:cs typeface="Arial"/>
                <a:sym typeface="Arial"/>
              </a:rPr>
              <a:t> </a:t>
            </a:r>
            <a:endParaRPr/>
          </a:p>
        </p:txBody>
      </p:sp>
      <p:sp>
        <p:nvSpPr>
          <p:cNvPr id="599" name="Google Shape;599;p17"/>
          <p:cNvSpPr/>
          <p:nvPr/>
        </p:nvSpPr>
        <p:spPr>
          <a:xfrm>
            <a:off x="548825" y="1542051"/>
            <a:ext cx="2566035" cy="1030795"/>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0" name="Google Shape;600;p17"/>
          <p:cNvSpPr/>
          <p:nvPr/>
        </p:nvSpPr>
        <p:spPr>
          <a:xfrm>
            <a:off x="533675"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1" name="Google Shape;601;p17"/>
          <p:cNvSpPr/>
          <p:nvPr/>
        </p:nvSpPr>
        <p:spPr>
          <a:xfrm>
            <a:off x="6061650" y="1323975"/>
            <a:ext cx="2566035" cy="1261444"/>
          </a:xfrm>
          <a:custGeom>
            <a:avLst/>
            <a:gdLst/>
            <a:ahLst/>
            <a:cxnLst/>
            <a:rect l="l" t="t" r="r" b="b"/>
            <a:pathLst>
              <a:path w="2566035" h="1157288" extrusionOk="0">
                <a:moveTo>
                  <a:pt x="19035" y="33187"/>
                </a:moveTo>
                <a:cubicBezTo>
                  <a:pt x="50347" y="-36087"/>
                  <a:pt x="2436553" y="19686"/>
                  <a:pt x="2545965" y="33187"/>
                </a:cubicBezTo>
                <a:cubicBezTo>
                  <a:pt x="2594441" y="145355"/>
                  <a:pt x="2544447" y="772698"/>
                  <a:pt x="2545965" y="1141345"/>
                </a:cubicBezTo>
                <a:cubicBezTo>
                  <a:pt x="1629962" y="1227412"/>
                  <a:pt x="532597" y="1233221"/>
                  <a:pt x="40753" y="1145238"/>
                </a:cubicBezTo>
                <a:cubicBezTo>
                  <a:pt x="21065" y="765080"/>
                  <a:pt x="18345" y="449019"/>
                  <a:pt x="19035" y="3318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2" name="Google Shape;602;p17"/>
          <p:cNvSpPr/>
          <p:nvPr/>
        </p:nvSpPr>
        <p:spPr>
          <a:xfrm>
            <a:off x="604651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3" name="Google Shape;603;p17"/>
          <p:cNvSpPr/>
          <p:nvPr/>
        </p:nvSpPr>
        <p:spPr>
          <a:xfrm>
            <a:off x="3298005" y="1542042"/>
            <a:ext cx="2566035" cy="939221"/>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4" name="Google Shape;604;p17"/>
          <p:cNvSpPr/>
          <p:nvPr/>
        </p:nvSpPr>
        <p:spPr>
          <a:xfrm>
            <a:off x="328286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5" name="Google Shape;605;p17"/>
          <p:cNvSpPr txBox="1"/>
          <p:nvPr/>
        </p:nvSpPr>
        <p:spPr>
          <a:xfrm>
            <a:off x="548812" y="2571750"/>
            <a:ext cx="8087187"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Objective</a:t>
            </a:r>
            <a:r>
              <a:rPr lang="es-ES" sz="1400" b="0" i="0" u="none" strike="noStrike" cap="none">
                <a:solidFill>
                  <a:srgbClr val="C00000"/>
                </a:solidFill>
                <a:latin typeface="Arial"/>
                <a:ea typeface="Arial"/>
                <a:cs typeface="Arial"/>
                <a:sym typeface="Arial"/>
              </a:rPr>
              <a:t>                                        </a:t>
            </a:r>
            <a:r>
              <a:rPr lang="es-ES">
                <a:solidFill>
                  <a:srgbClr val="C00000"/>
                </a:solidFill>
              </a:rPr>
              <a:t>Perspective</a:t>
            </a:r>
            <a:r>
              <a:rPr lang="es-ES" sz="1400" b="0" i="0" u="none" strike="noStrike" cap="none">
                <a:solidFill>
                  <a:srgbClr val="C00000"/>
                </a:solidFill>
                <a:latin typeface="Arial"/>
                <a:ea typeface="Arial"/>
                <a:cs typeface="Arial"/>
                <a:sym typeface="Arial"/>
              </a:rPr>
              <a:t>                                          </a:t>
            </a:r>
            <a:r>
              <a:rPr lang="es-ES">
                <a:solidFill>
                  <a:srgbClr val="C00000"/>
                </a:solidFill>
              </a:rPr>
              <a:t>Process</a:t>
            </a:r>
            <a:endParaRPr/>
          </a:p>
        </p:txBody>
      </p:sp>
      <p:sp>
        <p:nvSpPr>
          <p:cNvPr id="606" name="Google Shape;606;p17"/>
          <p:cNvSpPr txBox="1"/>
          <p:nvPr/>
        </p:nvSpPr>
        <p:spPr>
          <a:xfrm rot="-5400000">
            <a:off x="-154966" y="1827470"/>
            <a:ext cx="1003151"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Science</a:t>
            </a:r>
            <a:endParaRPr/>
          </a:p>
        </p:txBody>
      </p:sp>
      <p:sp>
        <p:nvSpPr>
          <p:cNvPr id="607" name="Google Shape;607;p17"/>
          <p:cNvSpPr txBox="1"/>
          <p:nvPr/>
        </p:nvSpPr>
        <p:spPr>
          <a:xfrm rot="-5400000">
            <a:off x="-295220" y="3559837"/>
            <a:ext cx="1262066"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Technology</a:t>
            </a:r>
            <a:endParaRPr/>
          </a:p>
        </p:txBody>
      </p:sp>
      <p:sp>
        <p:nvSpPr>
          <p:cNvPr id="608" name="Google Shape;608;p1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 What is the difference?</a:t>
            </a:r>
            <a:endParaRPr sz="2000" b="0" i="0" u="none" strike="noStrike" cap="none">
              <a:solidFill>
                <a:srgbClr val="C00000"/>
              </a:solidFill>
              <a:latin typeface="Arial"/>
              <a:ea typeface="Arial"/>
              <a:cs typeface="Arial"/>
              <a:sym typeface="Arial"/>
            </a:endParaRPr>
          </a:p>
        </p:txBody>
      </p:sp>
      <p:sp>
        <p:nvSpPr>
          <p:cNvPr id="609" name="Google Shape;609;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610" name="Google Shape;610;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6" name="Google Shape;616;p18"/>
          <p:cNvSpPr/>
          <p:nvPr/>
        </p:nvSpPr>
        <p:spPr>
          <a:xfrm rot="2579748" flipH="1">
            <a:off x="6904765" y="1104690"/>
            <a:ext cx="1853163" cy="1730085"/>
          </a:xfrm>
          <a:prstGeom prst="wedgeEllipseCallout">
            <a:avLst>
              <a:gd name="adj1" fmla="val -14994"/>
              <a:gd name="adj2" fmla="val 6271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7" name="Google Shape;617;p18"/>
          <p:cNvSpPr/>
          <p:nvPr/>
        </p:nvSpPr>
        <p:spPr>
          <a:xfrm flipH="1">
            <a:off x="372776" y="1606981"/>
            <a:ext cx="2089437" cy="1583899"/>
          </a:xfrm>
          <a:prstGeom prst="wedgeEllipseCallout">
            <a:avLst>
              <a:gd name="adj1" fmla="val -15889"/>
              <a:gd name="adj2" fmla="val 7336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8" name="Google Shape;618;p18"/>
          <p:cNvSpPr/>
          <p:nvPr/>
        </p:nvSpPr>
        <p:spPr>
          <a:xfrm flipH="1">
            <a:off x="3186199" y="1562825"/>
            <a:ext cx="2619375" cy="1057954"/>
          </a:xfrm>
          <a:prstGeom prst="wedgeEllipseCallout">
            <a:avLst>
              <a:gd name="adj1" fmla="val 40006"/>
              <a:gd name="adj2" fmla="val 9478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9" name="Google Shape;619;p18"/>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20" name="Google Shape;620;p18"/>
          <p:cNvSpPr/>
          <p:nvPr/>
        </p:nvSpPr>
        <p:spPr>
          <a:xfrm flipH="1">
            <a:off x="4465804" y="2682508"/>
            <a:ext cx="1749010" cy="1764997"/>
          </a:xfrm>
          <a:prstGeom prst="wedgeEllipseCallout">
            <a:avLst>
              <a:gd name="adj1" fmla="val 69436"/>
              <a:gd name="adj2" fmla="val -554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21" name="Google Shape;621;p18"/>
          <p:cNvSpPr txBox="1">
            <a:spLocks noGrp="1"/>
          </p:cNvSpPr>
          <p:nvPr>
            <p:ph type="body" idx="4294967295"/>
          </p:nvPr>
        </p:nvSpPr>
        <p:spPr>
          <a:xfrm>
            <a:off x="389200" y="1866075"/>
            <a:ext cx="2073000" cy="1277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1800"/>
              <a:buNone/>
            </a:pPr>
            <a:r>
              <a:rPr lang="es-ES" sz="1200">
                <a:solidFill>
                  <a:schemeClr val="dk2"/>
                </a:solidFill>
                <a:latin typeface="Arial"/>
                <a:ea typeface="Arial"/>
                <a:cs typeface="Arial"/>
                <a:sym typeface="Arial"/>
              </a:rPr>
              <a:t>So… science seeks to understand the "why" of things, and technology focuses on "how" to do them. </a:t>
            </a:r>
            <a:endParaRPr sz="1200">
              <a:solidFill>
                <a:schemeClr val="dk2"/>
              </a:solidFill>
              <a:latin typeface="Arial"/>
              <a:ea typeface="Arial"/>
              <a:cs typeface="Arial"/>
              <a:sym typeface="Arial"/>
            </a:endParaRPr>
          </a:p>
        </p:txBody>
      </p:sp>
      <p:sp>
        <p:nvSpPr>
          <p:cNvPr id="622" name="Google Shape;622;p18"/>
          <p:cNvSpPr txBox="1"/>
          <p:nvPr/>
        </p:nvSpPr>
        <p:spPr>
          <a:xfrm>
            <a:off x="6871625" y="1278675"/>
            <a:ext cx="2005800" cy="1712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That’s exactly right. Although they're different, they're interconnected and there is a feedback loop between them, leading to progress.</a:t>
            </a:r>
            <a:endParaRPr/>
          </a:p>
        </p:txBody>
      </p:sp>
      <p:sp>
        <p:nvSpPr>
          <p:cNvPr id="623" name="Google Shape;623;p18"/>
          <p:cNvSpPr txBox="1"/>
          <p:nvPr/>
        </p:nvSpPr>
        <p:spPr>
          <a:xfrm>
            <a:off x="3335177" y="1695183"/>
            <a:ext cx="2395538" cy="89056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Yes. Science is more theoretical, and technology is more applied and focused on action.</a:t>
            </a:r>
            <a:endParaRPr sz="1200" b="0" i="0" u="none" strike="noStrike" cap="none">
              <a:solidFill>
                <a:schemeClr val="dk2"/>
              </a:solidFill>
              <a:latin typeface="Arial"/>
              <a:ea typeface="Arial"/>
              <a:cs typeface="Arial"/>
              <a:sym typeface="Arial"/>
            </a:endParaRPr>
          </a:p>
        </p:txBody>
      </p:sp>
      <p:sp>
        <p:nvSpPr>
          <p:cNvPr id="624" name="Google Shape;624;p18"/>
          <p:cNvSpPr txBox="1"/>
          <p:nvPr/>
        </p:nvSpPr>
        <p:spPr>
          <a:xfrm>
            <a:off x="4547072" y="2840287"/>
            <a:ext cx="1582717" cy="167278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Science creates knowledge, and technology uses that knowledge to create practical solutions.</a:t>
            </a:r>
            <a:r>
              <a:rPr lang="es-ES" sz="1200" b="0" i="0" u="none" strike="noStrike" cap="none">
                <a:solidFill>
                  <a:schemeClr val="dk2"/>
                </a:solidFill>
                <a:latin typeface="Arial"/>
                <a:ea typeface="Arial"/>
                <a:cs typeface="Arial"/>
                <a:sym typeface="Arial"/>
              </a:rPr>
              <a:t> </a:t>
            </a:r>
            <a:endParaRPr/>
          </a:p>
        </p:txBody>
      </p:sp>
      <p:grpSp>
        <p:nvGrpSpPr>
          <p:cNvPr id="625" name="Google Shape;625;p18"/>
          <p:cNvGrpSpPr/>
          <p:nvPr/>
        </p:nvGrpSpPr>
        <p:grpSpPr>
          <a:xfrm>
            <a:off x="2645749" y="2562618"/>
            <a:ext cx="736858" cy="1532594"/>
            <a:chOff x="3077675" y="861691"/>
            <a:chExt cx="736858" cy="1532594"/>
          </a:xfrm>
        </p:grpSpPr>
        <p:sp>
          <p:nvSpPr>
            <p:cNvPr id="626" name="Google Shape;626;p18"/>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7" name="Google Shape;627;p18"/>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8" name="Google Shape;628;p18"/>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9" name="Google Shape;629;p18"/>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0" name="Google Shape;630;p18"/>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1" name="Google Shape;631;p18"/>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2" name="Google Shape;632;p18"/>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3" name="Google Shape;633;p18"/>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4" name="Google Shape;634;p18"/>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5" name="Google Shape;635;p18"/>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6" name="Google Shape;636;p18"/>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7" name="Google Shape;637;p18"/>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8" name="Google Shape;638;p18"/>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9" name="Google Shape;639;p18"/>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40" name="Google Shape;640;p18"/>
          <p:cNvGrpSpPr/>
          <p:nvPr/>
        </p:nvGrpSpPr>
        <p:grpSpPr>
          <a:xfrm>
            <a:off x="3376312" y="3179524"/>
            <a:ext cx="732054" cy="1463198"/>
            <a:chOff x="4212091" y="4614060"/>
            <a:chExt cx="732054" cy="1463198"/>
          </a:xfrm>
        </p:grpSpPr>
        <p:sp>
          <p:nvSpPr>
            <p:cNvPr id="641" name="Google Shape;641;p18"/>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2" name="Google Shape;642;p18"/>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3" name="Google Shape;643;p18"/>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4" name="Google Shape;644;p18"/>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5" name="Google Shape;645;p18"/>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6" name="Google Shape;646;p18"/>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7" name="Google Shape;647;p18"/>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8" name="Google Shape;648;p18"/>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9" name="Google Shape;649;p18"/>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0" name="Google Shape;650;p18"/>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51" name="Google Shape;651;p18"/>
          <p:cNvGrpSpPr/>
          <p:nvPr/>
        </p:nvGrpSpPr>
        <p:grpSpPr>
          <a:xfrm flipH="1">
            <a:off x="1847377" y="3043421"/>
            <a:ext cx="746912" cy="1386575"/>
            <a:chOff x="2892615" y="3011549"/>
            <a:chExt cx="786759" cy="1386575"/>
          </a:xfrm>
        </p:grpSpPr>
        <p:sp>
          <p:nvSpPr>
            <p:cNvPr id="652" name="Google Shape;652;p18"/>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3" name="Google Shape;653;p18"/>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4" name="Google Shape;654;p18"/>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5" name="Google Shape;655;p18"/>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6" name="Google Shape;656;p18"/>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7" name="Google Shape;657;p18"/>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8" name="Google Shape;658;p18"/>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9" name="Google Shape;659;p18"/>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0" name="Google Shape;660;p18"/>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1" name="Google Shape;661;p18"/>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2" name="Google Shape;662;p18"/>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3" name="Google Shape;663;p18"/>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4" name="Google Shape;664;p18"/>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5" name="Google Shape;665;p18"/>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6" name="Google Shape;666;p18"/>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67" name="Google Shape;667;p18"/>
          <p:cNvGrpSpPr/>
          <p:nvPr/>
        </p:nvGrpSpPr>
        <p:grpSpPr>
          <a:xfrm flipH="1">
            <a:off x="6342069" y="2444904"/>
            <a:ext cx="895215" cy="2113369"/>
            <a:chOff x="450718" y="3715931"/>
            <a:chExt cx="894911" cy="2302979"/>
          </a:xfrm>
        </p:grpSpPr>
        <p:sp>
          <p:nvSpPr>
            <p:cNvPr id="668" name="Google Shape;668;p18"/>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9" name="Google Shape;669;p18"/>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0" name="Google Shape;670;p18"/>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1" name="Google Shape;671;p18"/>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2" name="Google Shape;672;p18"/>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3" name="Google Shape;673;p18"/>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74" name="Google Shape;674;p18"/>
            <p:cNvGrpSpPr/>
            <p:nvPr/>
          </p:nvGrpSpPr>
          <p:grpSpPr>
            <a:xfrm>
              <a:off x="771529" y="4909052"/>
              <a:ext cx="266446" cy="274938"/>
              <a:chOff x="771529" y="4909052"/>
              <a:chExt cx="266446" cy="274938"/>
            </a:xfrm>
          </p:grpSpPr>
          <p:sp>
            <p:nvSpPr>
              <p:cNvPr id="675" name="Google Shape;675;p18"/>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6" name="Google Shape;676;p18"/>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7" name="Google Shape;677;p18"/>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8" name="Google Shape;678;p18"/>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9" name="Google Shape;679;p18"/>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0" name="Google Shape;680;p18"/>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81" name="Google Shape;681;p18"/>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2" name="Google Shape;682;p18"/>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3" name="Google Shape;683;p18"/>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4" name="Google Shape;684;p18"/>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5" name="Google Shape;685;p18"/>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86" name="Google Shape;686;p18"/>
            <p:cNvGrpSpPr/>
            <p:nvPr/>
          </p:nvGrpSpPr>
          <p:grpSpPr>
            <a:xfrm>
              <a:off x="955342" y="4072114"/>
              <a:ext cx="43988" cy="51405"/>
              <a:chOff x="955342" y="4072114"/>
              <a:chExt cx="43988" cy="51405"/>
            </a:xfrm>
          </p:grpSpPr>
          <p:sp>
            <p:nvSpPr>
              <p:cNvPr id="687" name="Google Shape;687;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8" name="Google Shape;688;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9" name="Google Shape;689;p18"/>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90" name="Google Shape;690;p18"/>
            <p:cNvGrpSpPr/>
            <p:nvPr/>
          </p:nvGrpSpPr>
          <p:grpSpPr>
            <a:xfrm>
              <a:off x="786459" y="4077810"/>
              <a:ext cx="51050" cy="60226"/>
              <a:chOff x="786459" y="4077810"/>
              <a:chExt cx="51050" cy="60226"/>
            </a:xfrm>
          </p:grpSpPr>
          <p:sp>
            <p:nvSpPr>
              <p:cNvPr id="691" name="Google Shape;691;p18"/>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92" name="Google Shape;692;p18"/>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93" name="Google Shape;693;p18"/>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94" name="Google Shape;694;p18"/>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95" name="Google Shape;695;p1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 What is the difference?</a:t>
            </a:r>
            <a:endParaRPr sz="2000" b="0" i="0" u="none" strike="noStrike" cap="none">
              <a:solidFill>
                <a:srgbClr val="C00000"/>
              </a:solidFill>
              <a:latin typeface="Arial"/>
              <a:ea typeface="Arial"/>
              <a:cs typeface="Arial"/>
              <a:sym typeface="Arial"/>
            </a:endParaRPr>
          </a:p>
        </p:txBody>
      </p:sp>
      <p:sp>
        <p:nvSpPr>
          <p:cNvPr id="696" name="Google Shape;696;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697" name="Google Shape;697;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1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03" name="Google Shape;703;p19"/>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following slides present the trailer for the film Oppenheimer. Oppenheimer shows an example in which technological development and scientific knowledge created a feedback loop, with both creating breakthroughs in the other field.</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After seeing it, there could be a </a:t>
            </a:r>
            <a:r>
              <a:rPr lang="es-ES" sz="1400" b="1">
                <a:solidFill>
                  <a:srgbClr val="7030A0"/>
                </a:solidFill>
                <a:latin typeface="Arial"/>
                <a:ea typeface="Arial"/>
                <a:cs typeface="Arial"/>
                <a:sym typeface="Arial"/>
              </a:rPr>
              <a:t>discussion</a:t>
            </a:r>
            <a:r>
              <a:rPr lang="es-ES" sz="1400">
                <a:solidFill>
                  <a:srgbClr val="7030A0"/>
                </a:solidFill>
                <a:latin typeface="Arial"/>
                <a:ea typeface="Arial"/>
                <a:cs typeface="Arial"/>
                <a:sym typeface="Arial"/>
              </a:rPr>
              <a:t> to give students an idea of the work involved in the Manhattan Project and its consequences. Ethical questions can also be raised - in this case, the ethics involved in manufacturing a weapon with such a destructive capacity.</a:t>
            </a:r>
            <a:endParaRPr sz="1400">
              <a:solidFill>
                <a:srgbClr val="7030A0"/>
              </a:solidFill>
              <a:latin typeface="Arial"/>
              <a:ea typeface="Arial"/>
              <a:cs typeface="Arial"/>
              <a:sym typeface="Arial"/>
            </a:endParaRPr>
          </a:p>
        </p:txBody>
      </p:sp>
      <p:sp>
        <p:nvSpPr>
          <p:cNvPr id="704" name="Google Shape;704;p19"/>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7030A0"/>
                </a:solidFill>
              </a:rPr>
              <a:t>1.1. Science and Technology</a:t>
            </a:r>
            <a:endParaRPr sz="2000" b="0" i="0" u="none" strike="noStrike" cap="none">
              <a:solidFill>
                <a:srgbClr val="7030A0"/>
              </a:solidFill>
              <a:latin typeface="Arial"/>
              <a:ea typeface="Arial"/>
              <a:cs typeface="Arial"/>
              <a:sym typeface="Arial"/>
            </a:endParaRPr>
          </a:p>
        </p:txBody>
      </p:sp>
      <p:sp>
        <p:nvSpPr>
          <p:cNvPr id="705" name="Google Shape;705;p1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706" name="Google Shape;706;p1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9"/>
        <p:cNvGrpSpPr/>
        <p:nvPr/>
      </p:nvGrpSpPr>
      <p:grpSpPr>
        <a:xfrm>
          <a:off x="0" y="0"/>
          <a:ext cx="0" cy="0"/>
          <a:chOff x="0" y="0"/>
          <a:chExt cx="0" cy="0"/>
        </a:xfrm>
      </p:grpSpPr>
      <p:sp>
        <p:nvSpPr>
          <p:cNvPr id="190" name="Google Shape;190;p2"/>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1" name="Google Shape;191;p2"/>
          <p:cNvSpPr txBox="1"/>
          <p:nvPr/>
        </p:nvSpPr>
        <p:spPr>
          <a:xfrm>
            <a:off x="539750" y="90011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a:solidFill>
                  <a:schemeClr val="dk2"/>
                </a:solidFill>
              </a:rPr>
              <a:t>Saving my territory</a:t>
            </a:r>
            <a:endParaRPr/>
          </a:p>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Research and Scientific Method Workshop</a:t>
            </a:r>
            <a:endParaRPr sz="3000" b="0" i="0" u="none" strike="noStrike" cap="none">
              <a:solidFill>
                <a:srgbClr val="C00000"/>
              </a:solidFill>
              <a:latin typeface="Bebas Neue"/>
              <a:ea typeface="Bebas Neue"/>
              <a:cs typeface="Bebas Neue"/>
              <a:sym typeface="Bebas Neue"/>
            </a:endParaRPr>
          </a:p>
        </p:txBody>
      </p:sp>
      <p:sp>
        <p:nvSpPr>
          <p:cNvPr id="192" name="Google Shape;192;p2"/>
          <p:cNvSpPr txBox="1"/>
          <p:nvPr/>
        </p:nvSpPr>
        <p:spPr>
          <a:xfrm>
            <a:off x="539750" y="2454616"/>
            <a:ext cx="8096250" cy="110796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Begoña Ivars Nicolás</a:t>
            </a:r>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grpSp>
        <p:nvGrpSpPr>
          <p:cNvPr id="193" name="Google Shape;193;p2"/>
          <p:cNvGrpSpPr/>
          <p:nvPr/>
        </p:nvGrpSpPr>
        <p:grpSpPr>
          <a:xfrm>
            <a:off x="1560797" y="4169916"/>
            <a:ext cx="6335656" cy="594167"/>
            <a:chOff x="1280599" y="4169916"/>
            <a:chExt cx="6335656" cy="594167"/>
          </a:xfrm>
        </p:grpSpPr>
        <p:grpSp>
          <p:nvGrpSpPr>
            <p:cNvPr id="194" name="Google Shape;194;p2"/>
            <p:cNvGrpSpPr/>
            <p:nvPr/>
          </p:nvGrpSpPr>
          <p:grpSpPr>
            <a:xfrm>
              <a:off x="6337375" y="4169916"/>
              <a:ext cx="1278880" cy="594167"/>
              <a:chOff x="-2844824" y="2492896"/>
              <a:chExt cx="3200400" cy="1486904"/>
            </a:xfrm>
          </p:grpSpPr>
          <p:pic>
            <p:nvPicPr>
              <p:cNvPr id="195" name="Google Shape;195;p2"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196" name="Google Shape;196;p2"/>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7" name="Google Shape;197;p2"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198" name="Google Shape;198;p2"/>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12" name="Google Shape;712;p20"/>
          <p:cNvSpPr txBox="1">
            <a:spLocks noGrp="1"/>
          </p:cNvSpPr>
          <p:nvPr>
            <p:ph type="body" idx="4294967295"/>
          </p:nvPr>
        </p:nvSpPr>
        <p:spPr>
          <a:xfrm>
            <a:off x="539748" y="1481176"/>
            <a:ext cx="40282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film </a:t>
            </a:r>
            <a:r>
              <a:rPr lang="es-ES" sz="1400" i="1">
                <a:solidFill>
                  <a:schemeClr val="dk2"/>
                </a:solidFill>
                <a:latin typeface="Arial"/>
                <a:ea typeface="Arial"/>
                <a:cs typeface="Arial"/>
                <a:sym typeface="Arial"/>
              </a:rPr>
              <a:t>Oppenheimer</a:t>
            </a:r>
            <a:r>
              <a:rPr lang="es-ES" sz="1400">
                <a:solidFill>
                  <a:schemeClr val="dk2"/>
                </a:solidFill>
                <a:latin typeface="Arial"/>
                <a:ea typeface="Arial"/>
                <a:cs typeface="Arial"/>
                <a:sym typeface="Arial"/>
              </a:rPr>
              <a:t> illustrates this process, in which technological development and scientific knowledge created a feedback loop in which each field stimulated progress in the other. Although it achieved its objective after a great deal of human and financial effort, the </a:t>
            </a:r>
            <a:r>
              <a:rPr lang="es-ES" sz="1400">
                <a:solidFill>
                  <a:schemeClr val="dk2"/>
                </a:solidFill>
                <a:highlight>
                  <a:srgbClr val="C8BCC0"/>
                </a:highlight>
                <a:latin typeface="Arial"/>
                <a:ea typeface="Arial"/>
                <a:cs typeface="Arial"/>
                <a:sym typeface="Arial"/>
              </a:rPr>
              <a:t>consequence</a:t>
            </a:r>
            <a:r>
              <a:rPr lang="es-ES" sz="1400">
                <a:solidFill>
                  <a:schemeClr val="dk2"/>
                </a:solidFill>
                <a:latin typeface="Arial"/>
                <a:ea typeface="Arial"/>
                <a:cs typeface="Arial"/>
                <a:sym typeface="Arial"/>
              </a:rPr>
              <a:t> was the death of millions of people after bombs were dropped on Hiroshima (6/08/1945) and Nagasaki (9/08/1945).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000">
                <a:solidFill>
                  <a:schemeClr val="dk2"/>
                </a:solidFill>
                <a:latin typeface="Arial"/>
                <a:ea typeface="Arial"/>
                <a:cs typeface="Arial"/>
                <a:sym typeface="Arial"/>
              </a:rPr>
              <a:t>Link to the trailer: https://www.youtube.com/watch?v=MVvGSBKV504</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713" name="Google Shape;713;p20"/>
          <p:cNvSpPr/>
          <p:nvPr/>
        </p:nvSpPr>
        <p:spPr>
          <a:xfrm>
            <a:off x="4567950" y="3994580"/>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14" name="Google Shape;714;p20" descr="Imagen que contiene Icono&#10;&#10;El contenido generado por IA puede ser incorrecto."/>
          <p:cNvPicPr preferRelativeResize="0"/>
          <p:nvPr/>
        </p:nvPicPr>
        <p:blipFill rotWithShape="1">
          <a:blip r:embed="rId3">
            <a:alphaModFix/>
          </a:blip>
          <a:srcRect/>
          <a:stretch/>
        </p:blipFill>
        <p:spPr>
          <a:xfrm>
            <a:off x="4906551" y="1606004"/>
            <a:ext cx="3729449" cy="2543530"/>
          </a:xfrm>
          <a:prstGeom prst="rect">
            <a:avLst/>
          </a:prstGeom>
          <a:noFill/>
          <a:ln>
            <a:noFill/>
          </a:ln>
        </p:spPr>
      </p:pic>
      <p:pic>
        <p:nvPicPr>
          <p:cNvPr id="715" name="Google Shape;715;p20" descr="Próximamente solo en cines&#10;Síguenos en facebook: https://www.facebook.com/UniversalPicturesMX    &#10;Encuéntranos en Instagram: https://www.instagram.com/universalmx   &#10;Síguenos en Twitter: https://twitter.com/UniversalMX     &#10;Síguenos en TikTok: https://www.tiktok.com/@universalpictureslatam   &#10;http://www.oppenheimer.mx &#10;&#10;Escrita y Dirigida por: ​Christopher Nolan&#10;Producida por:​ Emma Thomas, Charles Roven y Christopher Nolan&#10;&#10;Escrita y dirigida por Christopher Nolan, Oppenheimer es un thriller épico filmado en IMAX® que sumerge al público en la intensa paradoja del enigmático hombre que debe arriesgarse a destruir el mundo para salvarlo.&#10;&#10;La película está protagonizada por Cillian Murphy como J. Robert Oppenheimer y Emily Blunt como su esposa, la bióloga y botánica Katherine &quot;Kitty&quot; Oppenheimer. El ganador del Oscar® Matt Damon interpreta al general Leslie Groves Jr. director del Proyecto Manhattan, y Robert Downey, Jr. interpreta a Lewis Strauss, comisionado fundador de la Comisión de Energía Atómica de EE. UU.&#10; &#10;La nominada al Premio de la Academia® Florence Pugh interpreta al psiquiatra Jean Tatlock, Benny Safdie interpreta al físico teórico Edward Teller, Michael Angarano interpreta a Robert Serber y Josh Hartnett interpreta al pionero científico nuclear estadounidense Ernest Lawrence.&#10; &#10;Oppenheimer también está protagonizada por el ganador del Oscar® Rami Malek y reúne a Nolan con el actor, escritor y cineasta ocho veces nominado al Oscar® Kenneth Branagh.&#10; &#10;El elenco incluye a Dane DeHaan (Valerian Y La Ciudad De Los Mil Planetas), Dylan Arnold (franquicia de Halloween), David Krumholtz (La Balada De Buster Scruggs), Alden Ehrenreich (Han Solo: Una Historia De Star Wars) y Matthew Modine (Batman: El Caballero De La Noche Asciende).&#10; &#10;La película está basada en el libro Prometeo Americano: El Triunfo Y  Tragedia De J. Robert Oppenheimer, ganador del Premio Pulitzer, de Kai Bird y el difunto Martin J. Sherwin. La película está producida por Emma Thomas, Charles Roven de Atlas Entertainment y Christopher Nolan.&#10; &#10;Oppenheimer está filmado en una combinación de película IMAX® de 65 mm y película de gran formato 65 mm que incluye por primera vez secciones en fotografía analógica IMAX® en blanco y negro.&#10; &#10;Las películas de Nolan, incluidas Tenet, Dunkerke, Interstellar, El Origen y la trilogía El Caballero De La Noche, han ganado más de $5 mil millones en la taquilla mundial y han recibido 11 premios Oscar y 36 nominaciones, incluidas dos nominaciones a Mejor Película." title="OPPENHEIMER - Tráiler Oficial - Subtitulado - (Universal Studios) - HD">
            <a:hlinkClick r:id="rId4"/>
          </p:cNvPr>
          <p:cNvPicPr preferRelativeResize="0"/>
          <p:nvPr/>
        </p:nvPicPr>
        <p:blipFill rotWithShape="1">
          <a:blip r:embed="rId5">
            <a:alphaModFix/>
          </a:blip>
          <a:srcRect/>
          <a:stretch/>
        </p:blipFill>
        <p:spPr>
          <a:xfrm>
            <a:off x="5122695" y="2030674"/>
            <a:ext cx="3026229" cy="1790161"/>
          </a:xfrm>
          <a:prstGeom prst="rect">
            <a:avLst/>
          </a:prstGeom>
          <a:noFill/>
          <a:ln>
            <a:noFill/>
          </a:ln>
        </p:spPr>
      </p:pic>
      <p:sp>
        <p:nvSpPr>
          <p:cNvPr id="716" name="Google Shape;716;p2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717" name="Google Shape;717;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718" name="Google Shape;718;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24" name="Google Shape;724;p21"/>
          <p:cNvPicPr preferRelativeResize="0"/>
          <p:nvPr/>
        </p:nvPicPr>
        <p:blipFill rotWithShape="1">
          <a:blip r:embed="rId3">
            <a:alphaModFix/>
          </a:blip>
          <a:srcRect/>
          <a:stretch/>
        </p:blipFill>
        <p:spPr>
          <a:xfrm>
            <a:off x="5446862" y="931763"/>
            <a:ext cx="2443616" cy="3619600"/>
          </a:xfrm>
          <a:prstGeom prst="rect">
            <a:avLst/>
          </a:prstGeom>
          <a:noFill/>
          <a:ln>
            <a:noFill/>
          </a:ln>
        </p:spPr>
      </p:pic>
      <p:sp>
        <p:nvSpPr>
          <p:cNvPr id="725" name="Google Shape;725;p21"/>
          <p:cNvSpPr txBox="1"/>
          <p:nvPr/>
        </p:nvSpPr>
        <p:spPr>
          <a:xfrm>
            <a:off x="539749" y="1481176"/>
            <a:ext cx="40322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Discoveries related to nuclear fission led to the development of the atomic bomb in the Manhattan Project, led by the American physicist Robert Oppenheimer. The atomic bomb </a:t>
            </a:r>
            <a:r>
              <a:rPr lang="es-ES">
                <a:solidFill>
                  <a:schemeClr val="dk2"/>
                </a:solidFill>
                <a:highlight>
                  <a:srgbClr val="C8BCC0"/>
                </a:highlight>
              </a:rPr>
              <a:t>could not have been developed without that prior scientific knowledge.</a:t>
            </a:r>
            <a:endParaRPr>
              <a:highlight>
                <a:srgbClr val="C8BCC0"/>
              </a:highlight>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726" name="Google Shape;726;p2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727" name="Google Shape;727;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728" name="Google Shape;728;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22"/>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4" name="Google Shape;734;p22"/>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5" name="Google Shape;735;p22"/>
          <p:cNvSpPr/>
          <p:nvPr/>
        </p:nvSpPr>
        <p:spPr>
          <a:xfrm rot="5905196" flipH="1">
            <a:off x="6851464" y="2739825"/>
            <a:ext cx="1770052" cy="1856699"/>
          </a:xfrm>
          <a:prstGeom prst="wedgeEllipseCallout">
            <a:avLst>
              <a:gd name="adj1" fmla="val 28606"/>
              <a:gd name="adj2" fmla="val 8123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6" name="Google Shape;736;p22"/>
          <p:cNvSpPr txBox="1"/>
          <p:nvPr/>
        </p:nvSpPr>
        <p:spPr>
          <a:xfrm>
            <a:off x="6961505" y="2979749"/>
            <a:ext cx="1597995" cy="121184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a:solidFill>
                  <a:schemeClr val="dk2"/>
                </a:solidFill>
              </a:rPr>
              <a:t>Do </a:t>
            </a:r>
            <a:r>
              <a:rPr lang="es-ES" sz="1200" dirty="0" err="1">
                <a:solidFill>
                  <a:schemeClr val="dk2"/>
                </a:solidFill>
              </a:rPr>
              <a:t>you</a:t>
            </a:r>
            <a:r>
              <a:rPr lang="es-ES" sz="1200" dirty="0">
                <a:solidFill>
                  <a:schemeClr val="dk2"/>
                </a:solidFill>
              </a:rPr>
              <a:t> </a:t>
            </a:r>
            <a:r>
              <a:rPr lang="es-ES" sz="1200" dirty="0" err="1">
                <a:solidFill>
                  <a:schemeClr val="dk2"/>
                </a:solidFill>
              </a:rPr>
              <a:t>think</a:t>
            </a:r>
            <a:r>
              <a:rPr lang="es-ES" sz="1200" dirty="0">
                <a:solidFill>
                  <a:schemeClr val="dk2"/>
                </a:solidFill>
              </a:rPr>
              <a:t> </a:t>
            </a:r>
            <a:r>
              <a:rPr lang="es-ES" sz="1200" dirty="0" err="1">
                <a:solidFill>
                  <a:schemeClr val="dk2"/>
                </a:solidFill>
              </a:rPr>
              <a:t>that</a:t>
            </a:r>
            <a:r>
              <a:rPr lang="es-ES" sz="1200" dirty="0">
                <a:solidFill>
                  <a:schemeClr val="dk2"/>
                </a:solidFill>
              </a:rPr>
              <a:t> </a:t>
            </a:r>
            <a:br>
              <a:rPr lang="es-ES" sz="1200" dirty="0">
                <a:solidFill>
                  <a:schemeClr val="dk2"/>
                </a:solidFill>
              </a:rPr>
            </a:br>
            <a:r>
              <a:rPr lang="es-ES" sz="1200" dirty="0">
                <a:solidFill>
                  <a:schemeClr val="dk2"/>
                </a:solidFill>
              </a:rPr>
              <a:t>in </a:t>
            </a:r>
            <a:r>
              <a:rPr lang="es-ES" sz="1200" dirty="0" err="1">
                <a:solidFill>
                  <a:schemeClr val="dk2"/>
                </a:solidFill>
              </a:rPr>
              <a:t>science</a:t>
            </a:r>
            <a:r>
              <a:rPr lang="es-ES" sz="1200" dirty="0">
                <a:solidFill>
                  <a:schemeClr val="dk2"/>
                </a:solidFill>
              </a:rPr>
              <a:t> and </a:t>
            </a:r>
            <a:r>
              <a:rPr lang="es-ES" sz="1200" dirty="0" err="1">
                <a:solidFill>
                  <a:schemeClr val="dk2"/>
                </a:solidFill>
              </a:rPr>
              <a:t>technological</a:t>
            </a:r>
            <a:r>
              <a:rPr lang="es-ES" sz="1200" dirty="0">
                <a:solidFill>
                  <a:schemeClr val="dk2"/>
                </a:solidFill>
              </a:rPr>
              <a:t> </a:t>
            </a:r>
            <a:r>
              <a:rPr lang="es-ES" sz="1200" dirty="0" err="1">
                <a:solidFill>
                  <a:schemeClr val="dk2"/>
                </a:solidFill>
              </a:rPr>
              <a:t>development</a:t>
            </a:r>
            <a:r>
              <a:rPr lang="es-ES" sz="1200" dirty="0">
                <a:solidFill>
                  <a:schemeClr val="dk2"/>
                </a:solidFill>
              </a:rPr>
              <a:t>, </a:t>
            </a:r>
            <a:r>
              <a:rPr lang="es-ES" sz="1200" dirty="0" err="1">
                <a:solidFill>
                  <a:schemeClr val="dk2"/>
                </a:solidFill>
              </a:rPr>
              <a:t>we</a:t>
            </a:r>
            <a:r>
              <a:rPr lang="es-ES" sz="1200" dirty="0">
                <a:solidFill>
                  <a:schemeClr val="dk2"/>
                </a:solidFill>
              </a:rPr>
              <a:t> </a:t>
            </a:r>
            <a:r>
              <a:rPr lang="es-ES" sz="1200" dirty="0" err="1">
                <a:solidFill>
                  <a:schemeClr val="dk2"/>
                </a:solidFill>
              </a:rPr>
              <a:t>must</a:t>
            </a:r>
            <a:r>
              <a:rPr lang="es-ES" sz="1200" dirty="0">
                <a:solidFill>
                  <a:schemeClr val="dk2"/>
                </a:solidFill>
              </a:rPr>
              <a:t> do </a:t>
            </a:r>
            <a:r>
              <a:rPr lang="es-ES" sz="1200" dirty="0" err="1">
                <a:solidFill>
                  <a:schemeClr val="dk2"/>
                </a:solidFill>
              </a:rPr>
              <a:t>everything</a:t>
            </a:r>
            <a:r>
              <a:rPr lang="es-ES" sz="1200" dirty="0">
                <a:solidFill>
                  <a:schemeClr val="dk2"/>
                </a:solidFill>
              </a:rPr>
              <a:t> </a:t>
            </a:r>
            <a:r>
              <a:rPr lang="es-ES" sz="1200" dirty="0" err="1">
                <a:solidFill>
                  <a:schemeClr val="dk2"/>
                </a:solidFill>
              </a:rPr>
              <a:t>that</a:t>
            </a:r>
            <a:r>
              <a:rPr lang="es-ES" sz="1200" dirty="0">
                <a:solidFill>
                  <a:schemeClr val="dk2"/>
                </a:solidFill>
              </a:rPr>
              <a:t> </a:t>
            </a:r>
            <a:r>
              <a:rPr lang="es-ES" sz="1200" dirty="0" err="1">
                <a:solidFill>
                  <a:schemeClr val="dk2"/>
                </a:solidFill>
              </a:rPr>
              <a:t>is</a:t>
            </a:r>
            <a:r>
              <a:rPr lang="es-ES" sz="1200" dirty="0">
                <a:solidFill>
                  <a:schemeClr val="dk2"/>
                </a:solidFill>
              </a:rPr>
              <a:t> </a:t>
            </a:r>
            <a:r>
              <a:rPr lang="es-ES" sz="1200" dirty="0" err="1">
                <a:solidFill>
                  <a:schemeClr val="dk2"/>
                </a:solidFill>
              </a:rPr>
              <a:t>possible</a:t>
            </a:r>
            <a:r>
              <a:rPr lang="es-ES" sz="1200" dirty="0">
                <a:solidFill>
                  <a:schemeClr val="dk2"/>
                </a:solidFill>
              </a:rPr>
              <a:t>?</a:t>
            </a:r>
            <a:endParaRPr dirty="0"/>
          </a:p>
        </p:txBody>
      </p:sp>
      <p:sp>
        <p:nvSpPr>
          <p:cNvPr id="737" name="Google Shape;737;p22"/>
          <p:cNvSpPr/>
          <p:nvPr/>
        </p:nvSpPr>
        <p:spPr>
          <a:xfrm rot="5176761" flipH="1">
            <a:off x="7300045" y="1307204"/>
            <a:ext cx="1080401" cy="1423600"/>
          </a:xfrm>
          <a:prstGeom prst="wedgeEllipseCallout">
            <a:avLst>
              <a:gd name="adj1" fmla="val -60989"/>
              <a:gd name="adj2" fmla="val 10238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8" name="Google Shape;738;p22"/>
          <p:cNvSpPr/>
          <p:nvPr/>
        </p:nvSpPr>
        <p:spPr>
          <a:xfrm rot="-4894804">
            <a:off x="3604841" y="781220"/>
            <a:ext cx="1426770" cy="2153849"/>
          </a:xfrm>
          <a:prstGeom prst="wedgeEllipseCallout">
            <a:avLst>
              <a:gd name="adj1" fmla="val -40109"/>
              <a:gd name="adj2" fmla="val 61190"/>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9" name="Google Shape;739;p22"/>
          <p:cNvSpPr/>
          <p:nvPr/>
        </p:nvSpPr>
        <p:spPr>
          <a:xfrm rot="-5168739">
            <a:off x="5541440" y="688342"/>
            <a:ext cx="1187171" cy="1452610"/>
          </a:xfrm>
          <a:prstGeom prst="wedgeEllipseCallout">
            <a:avLst>
              <a:gd name="adj1" fmla="val -70136"/>
              <a:gd name="adj2" fmla="val -72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0" name="Google Shape;740;p22"/>
          <p:cNvSpPr/>
          <p:nvPr/>
        </p:nvSpPr>
        <p:spPr>
          <a:xfrm flipH="1">
            <a:off x="2018297" y="2119711"/>
            <a:ext cx="917605" cy="561635"/>
          </a:xfrm>
          <a:prstGeom prst="cloudCallout">
            <a:avLst>
              <a:gd name="adj1" fmla="val -22673"/>
              <a:gd name="adj2" fmla="val 12848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1" name="Google Shape;741;p22"/>
          <p:cNvSpPr/>
          <p:nvPr/>
        </p:nvSpPr>
        <p:spPr>
          <a:xfrm flipH="1">
            <a:off x="3198017" y="2486772"/>
            <a:ext cx="917605" cy="561635"/>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2" name="Google Shape;742;p22"/>
          <p:cNvSpPr/>
          <p:nvPr/>
        </p:nvSpPr>
        <p:spPr>
          <a:xfrm flipH="1">
            <a:off x="510832" y="2290491"/>
            <a:ext cx="917605" cy="521699"/>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3" name="Google Shape;743;p22"/>
          <p:cNvSpPr txBox="1"/>
          <p:nvPr/>
        </p:nvSpPr>
        <p:spPr>
          <a:xfrm>
            <a:off x="3390979" y="1232347"/>
            <a:ext cx="1855944" cy="130213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If you could invest unlimited resources in a technological development, which would it be?</a:t>
            </a:r>
            <a:endParaRPr/>
          </a:p>
        </p:txBody>
      </p:sp>
      <p:sp>
        <p:nvSpPr>
          <p:cNvPr id="744" name="Google Shape;744;p22"/>
          <p:cNvSpPr txBox="1"/>
          <p:nvPr/>
        </p:nvSpPr>
        <p:spPr>
          <a:xfrm>
            <a:off x="5440309" y="959631"/>
            <a:ext cx="1398371" cy="97223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Which ones do you think we shouldn't invest in? Why?</a:t>
            </a:r>
            <a:endParaRPr/>
          </a:p>
        </p:txBody>
      </p:sp>
      <p:sp>
        <p:nvSpPr>
          <p:cNvPr id="745" name="Google Shape;745;p22"/>
          <p:cNvSpPr txBox="1"/>
          <p:nvPr/>
        </p:nvSpPr>
        <p:spPr>
          <a:xfrm>
            <a:off x="7094891" y="1527012"/>
            <a:ext cx="1434747" cy="1077245"/>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Would you have participated in the Manhattan project?</a:t>
            </a:r>
            <a:endParaRPr/>
          </a:p>
        </p:txBody>
      </p:sp>
      <p:grpSp>
        <p:nvGrpSpPr>
          <p:cNvPr id="746" name="Google Shape;746;p22"/>
          <p:cNvGrpSpPr/>
          <p:nvPr/>
        </p:nvGrpSpPr>
        <p:grpSpPr>
          <a:xfrm flipH="1">
            <a:off x="2815243" y="2825537"/>
            <a:ext cx="663880" cy="1532594"/>
            <a:chOff x="3077675" y="861691"/>
            <a:chExt cx="736858" cy="1532594"/>
          </a:xfrm>
        </p:grpSpPr>
        <p:sp>
          <p:nvSpPr>
            <p:cNvPr id="747" name="Google Shape;747;p22"/>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8" name="Google Shape;748;p22"/>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9" name="Google Shape;749;p22"/>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0" name="Google Shape;750;p22"/>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1" name="Google Shape;751;p22"/>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2" name="Google Shape;752;p22"/>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3" name="Google Shape;753;p22"/>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4" name="Google Shape;754;p22"/>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5" name="Google Shape;755;p22"/>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6" name="Google Shape;756;p22"/>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7" name="Google Shape;757;p22"/>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8" name="Google Shape;758;p22"/>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9" name="Google Shape;759;p22"/>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0" name="Google Shape;760;p22"/>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61" name="Google Shape;761;p22"/>
          <p:cNvGrpSpPr/>
          <p:nvPr/>
        </p:nvGrpSpPr>
        <p:grpSpPr>
          <a:xfrm>
            <a:off x="4149729" y="2875127"/>
            <a:ext cx="732054" cy="1463198"/>
            <a:chOff x="4212091" y="4614060"/>
            <a:chExt cx="732054" cy="1463198"/>
          </a:xfrm>
        </p:grpSpPr>
        <p:sp>
          <p:nvSpPr>
            <p:cNvPr id="762" name="Google Shape;762;p22"/>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3" name="Google Shape;763;p22"/>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4" name="Google Shape;764;p22"/>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5" name="Google Shape;765;p22"/>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6" name="Google Shape;766;p22"/>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7" name="Google Shape;767;p22"/>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8" name="Google Shape;768;p22"/>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9" name="Google Shape;769;p22"/>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0" name="Google Shape;770;p22"/>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1" name="Google Shape;771;p22"/>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72" name="Google Shape;772;p22"/>
          <p:cNvGrpSpPr/>
          <p:nvPr/>
        </p:nvGrpSpPr>
        <p:grpSpPr>
          <a:xfrm flipH="1">
            <a:off x="1614052" y="2735528"/>
            <a:ext cx="746912" cy="1386575"/>
            <a:chOff x="2892615" y="3011549"/>
            <a:chExt cx="786759" cy="1386575"/>
          </a:xfrm>
        </p:grpSpPr>
        <p:sp>
          <p:nvSpPr>
            <p:cNvPr id="773" name="Google Shape;773;p22"/>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4" name="Google Shape;774;p22"/>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5" name="Google Shape;775;p22"/>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6" name="Google Shape;776;p22"/>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7" name="Google Shape;777;p22"/>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8" name="Google Shape;778;p22"/>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9" name="Google Shape;779;p22"/>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0" name="Google Shape;780;p22"/>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1" name="Google Shape;781;p22"/>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2" name="Google Shape;782;p22"/>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3" name="Google Shape;783;p22"/>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4" name="Google Shape;784;p22"/>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22"/>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6" name="Google Shape;786;p22"/>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7" name="Google Shape;787;p22"/>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88" name="Google Shape;788;p22"/>
          <p:cNvGrpSpPr/>
          <p:nvPr/>
        </p:nvGrpSpPr>
        <p:grpSpPr>
          <a:xfrm>
            <a:off x="5504580" y="2217541"/>
            <a:ext cx="908325" cy="2176093"/>
            <a:chOff x="1615219" y="507815"/>
            <a:chExt cx="989820" cy="2371331"/>
          </a:xfrm>
        </p:grpSpPr>
        <p:sp>
          <p:nvSpPr>
            <p:cNvPr id="789" name="Google Shape;789;p22"/>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0" name="Google Shape;790;p22"/>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1" name="Google Shape;791;p22"/>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2" name="Google Shape;792;p22"/>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3" name="Google Shape;793;p22"/>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4" name="Google Shape;794;p22"/>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5" name="Google Shape;795;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6" name="Google Shape;796;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7" name="Google Shape;797;p22"/>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8" name="Google Shape;798;p22"/>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9" name="Google Shape;799;p22"/>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800" name="Google Shape;800;p22"/>
            <p:cNvGrpSpPr/>
            <p:nvPr/>
          </p:nvGrpSpPr>
          <p:grpSpPr>
            <a:xfrm>
              <a:off x="1996826" y="1743160"/>
              <a:ext cx="272719" cy="281410"/>
              <a:chOff x="1996826" y="1743160"/>
              <a:chExt cx="272719" cy="281410"/>
            </a:xfrm>
          </p:grpSpPr>
          <p:sp>
            <p:nvSpPr>
              <p:cNvPr id="801" name="Google Shape;801;p22"/>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2" name="Google Shape;802;p22"/>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3" name="Google Shape;803;p22"/>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4" name="Google Shape;804;p22"/>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5" name="Google Shape;805;p22"/>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6" name="Google Shape;806;p22"/>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807" name="Google Shape;807;p22"/>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8" name="Google Shape;808;p22"/>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9" name="Google Shape;809;p22"/>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810" name="Google Shape;810;p22"/>
            <p:cNvGrpSpPr/>
            <p:nvPr/>
          </p:nvGrpSpPr>
          <p:grpSpPr>
            <a:xfrm>
              <a:off x="2229363" y="1383998"/>
              <a:ext cx="375676" cy="427149"/>
              <a:chOff x="2209552" y="1288662"/>
              <a:chExt cx="375676" cy="427149"/>
            </a:xfrm>
          </p:grpSpPr>
          <p:sp>
            <p:nvSpPr>
              <p:cNvPr id="811" name="Google Shape;811;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2" name="Google Shape;812;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3" name="Google Shape;813;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814" name="Google Shape;814;p22"/>
            <p:cNvGrpSpPr/>
            <p:nvPr/>
          </p:nvGrpSpPr>
          <p:grpSpPr>
            <a:xfrm rot="553793" flipH="1">
              <a:off x="1647622" y="1403949"/>
              <a:ext cx="286350" cy="427149"/>
              <a:chOff x="2209552" y="1288662"/>
              <a:chExt cx="375676" cy="427149"/>
            </a:xfrm>
          </p:grpSpPr>
          <p:sp>
            <p:nvSpPr>
              <p:cNvPr id="815" name="Google Shape;815;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6" name="Google Shape;816;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7" name="Google Shape;817;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818" name="Google Shape;818;p2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819" name="Google Shape;819;p2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20" name="Google Shape;820;p2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2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6" name="Google Shape;826;p23"/>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Science and technology are classified into different branches or fields of knowledge, according to Frascatti.</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Natural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Engineering and technology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Medical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Agricultural and veterinary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Social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Arts and humanities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Areas of R&amp;D (broad level of classification). Frascatti Manual (2015).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27" name="Google Shape;827;p23"/>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28" name="Google Shape;828;p23"/>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grpSp>
        <p:nvGrpSpPr>
          <p:cNvPr id="829" name="Google Shape;829;p23"/>
          <p:cNvGrpSpPr/>
          <p:nvPr/>
        </p:nvGrpSpPr>
        <p:grpSpPr>
          <a:xfrm>
            <a:off x="3984783" y="2396218"/>
            <a:ext cx="3830715" cy="1710730"/>
            <a:chOff x="-3986070" y="3069087"/>
            <a:chExt cx="3830715" cy="1710730"/>
          </a:xfrm>
        </p:grpSpPr>
        <p:sp>
          <p:nvSpPr>
            <p:cNvPr id="830" name="Google Shape;830;p23"/>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831" name="Google Shape;831;p23"/>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832" name="Google Shape;832;p23"/>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833" name="Google Shape;833;p23"/>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834" name="Google Shape;834;p2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35" name="Google Shape;835;p2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2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41" name="Google Shape;841;p24"/>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shows in detail the classification table of the various areas of research and development according to the Frascatti Manual.</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This guide is produced by the Organization for Economic Co-operation and Development (OECD), and it is an international standard for the collection and presentation of comparable statistics on the economic and human resources allocated to experimental research and development.</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classifications are based on the usefulness and criteria used in their preparation (what is done for a specific purpose). This means they may vary according to the author or the institution that carries them out. For example, the classification of knowledge areas by the Spanish Research Agency is different, because this classification is for a different purpose.</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842" name="Google Shape;842;p2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1.2. </a:t>
            </a:r>
            <a:r>
              <a:rPr lang="es-ES" sz="2000">
                <a:solidFill>
                  <a:srgbClr val="7030A0"/>
                </a:solidFill>
              </a:rPr>
              <a:t>Understanding our surroundings. Reality is complicated.</a:t>
            </a:r>
            <a:endParaRPr sz="2000" b="0" i="0" u="none" strike="noStrike" cap="none">
              <a:solidFill>
                <a:srgbClr val="7030A0"/>
              </a:solidFill>
              <a:latin typeface="Arial"/>
              <a:ea typeface="Arial"/>
              <a:cs typeface="Arial"/>
              <a:sym typeface="Arial"/>
            </a:endParaRPr>
          </a:p>
        </p:txBody>
      </p:sp>
      <p:sp>
        <p:nvSpPr>
          <p:cNvPr id="843" name="Google Shape;843;p2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844" name="Google Shape;844;p2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sp>
        <p:nvSpPr>
          <p:cNvPr id="849" name="Google Shape;849;p2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0" name="Google Shape;850;p25"/>
          <p:cNvSpPr txBox="1">
            <a:spLocks noGrp="1"/>
          </p:cNvSpPr>
          <p:nvPr>
            <p:ph type="body" idx="4294967295"/>
          </p:nvPr>
        </p:nvSpPr>
        <p:spPr>
          <a:xfrm>
            <a:off x="6215062" y="4167188"/>
            <a:ext cx="2420685" cy="384175"/>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SzPts val="1800"/>
              <a:buNone/>
            </a:pPr>
            <a:r>
              <a:rPr lang="es-ES" sz="1400">
                <a:solidFill>
                  <a:schemeClr val="dk2"/>
                </a:solidFill>
                <a:latin typeface="Arial"/>
                <a:ea typeface="Arial"/>
                <a:cs typeface="Arial"/>
                <a:sym typeface="Arial"/>
              </a:rPr>
              <a:t>Frascatti Manual (2015)</a:t>
            </a:r>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851" name="Google Shape;851;p25"/>
          <p:cNvPicPr preferRelativeResize="0"/>
          <p:nvPr/>
        </p:nvPicPr>
        <p:blipFill rotWithShape="1">
          <a:blip r:embed="rId3">
            <a:alphaModFix/>
          </a:blip>
          <a:srcRect l="39298" t="12345" r="27689" b="41522"/>
          <a:stretch/>
        </p:blipFill>
        <p:spPr>
          <a:xfrm>
            <a:off x="544842" y="1329918"/>
            <a:ext cx="3959881" cy="3112574"/>
          </a:xfrm>
          <a:prstGeom prst="rect">
            <a:avLst/>
          </a:prstGeom>
          <a:noFill/>
          <a:ln>
            <a:noFill/>
          </a:ln>
        </p:spPr>
      </p:pic>
      <p:pic>
        <p:nvPicPr>
          <p:cNvPr id="852" name="Google Shape;852;p25"/>
          <p:cNvPicPr preferRelativeResize="0"/>
          <p:nvPr/>
        </p:nvPicPr>
        <p:blipFill rotWithShape="1">
          <a:blip r:embed="rId3">
            <a:alphaModFix/>
          </a:blip>
          <a:srcRect l="39110" t="58477" r="27532" b="7954"/>
          <a:stretch/>
        </p:blipFill>
        <p:spPr>
          <a:xfrm>
            <a:off x="4639279" y="1719763"/>
            <a:ext cx="4001454" cy="2265026"/>
          </a:xfrm>
          <a:prstGeom prst="rect">
            <a:avLst/>
          </a:prstGeom>
          <a:noFill/>
          <a:ln>
            <a:noFill/>
          </a:ln>
        </p:spPr>
      </p:pic>
      <p:sp>
        <p:nvSpPr>
          <p:cNvPr id="853" name="Google Shape;853;p2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54" name="Google Shape;854;p2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55" name="Google Shape;855;p2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2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1" name="Google Shape;861;p26"/>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order to solve a problem or implement an improvement, </a:t>
            </a:r>
            <a:r>
              <a:rPr lang="es-ES" sz="1400">
                <a:solidFill>
                  <a:schemeClr val="dk2"/>
                </a:solidFill>
                <a:highlight>
                  <a:srgbClr val="C8BCC0"/>
                </a:highlight>
                <a:latin typeface="Arial"/>
                <a:ea typeface="Arial"/>
                <a:cs typeface="Arial"/>
                <a:sym typeface="Arial"/>
              </a:rPr>
              <a:t>we need to know the economic, social and political context</a:t>
            </a:r>
            <a:r>
              <a:rPr lang="es-ES" sz="1400">
                <a:solidFill>
                  <a:schemeClr val="dk2"/>
                </a:solidFill>
                <a:latin typeface="Arial"/>
                <a:ea typeface="Arial"/>
                <a:cs typeface="Arial"/>
                <a:sym typeface="Arial"/>
              </a:rPr>
              <a:t> of the area which we want to work in, in order to produce the necessary knowledge, design the actions and implement them.</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We must take into account the possible problems</a:t>
            </a:r>
            <a:r>
              <a:rPr lang="es-ES" sz="1400">
                <a:solidFill>
                  <a:schemeClr val="dk2"/>
                </a:solidFill>
                <a:latin typeface="Arial"/>
                <a:ea typeface="Arial"/>
                <a:cs typeface="Arial"/>
                <a:sym typeface="Arial"/>
              </a:rPr>
              <a:t> that our actions may lead to, and the</a:t>
            </a:r>
            <a:r>
              <a:rPr lang="es-ES" sz="1400">
                <a:solidFill>
                  <a:schemeClr val="dk2"/>
                </a:solidFill>
                <a:highlight>
                  <a:srgbClr val="C8BCC0"/>
                </a:highlight>
                <a:latin typeface="Arial"/>
                <a:ea typeface="Arial"/>
                <a:cs typeface="Arial"/>
                <a:sym typeface="Arial"/>
              </a:rPr>
              <a:t> conflicts of interest</a:t>
            </a:r>
            <a:r>
              <a:rPr lang="es-ES" sz="1400">
                <a:solidFill>
                  <a:schemeClr val="dk2"/>
                </a:solidFill>
                <a:latin typeface="Arial"/>
                <a:ea typeface="Arial"/>
                <a:cs typeface="Arial"/>
                <a:sym typeface="Arial"/>
              </a:rPr>
              <a:t> that may arise.</a:t>
            </a:r>
            <a:endParaRPr sz="1400">
              <a:solidFill>
                <a:schemeClr val="dk2"/>
              </a:solidFill>
              <a:latin typeface="Arial"/>
              <a:ea typeface="Arial"/>
              <a:cs typeface="Arial"/>
              <a:sym typeface="Arial"/>
            </a:endParaRPr>
          </a:p>
        </p:txBody>
      </p:sp>
      <p:sp>
        <p:nvSpPr>
          <p:cNvPr id="862" name="Google Shape;862;p26"/>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863" name="Google Shape;863;p2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64" name="Google Shape;864;p2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65" name="Google Shape;865;p2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2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71" name="Google Shape;871;p27"/>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Science is a human activity, and any human activity can harm other people.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When we carry out any activity to solve a problem, </a:t>
            </a:r>
            <a:r>
              <a:rPr lang="es-ES" sz="1400">
                <a:solidFill>
                  <a:schemeClr val="dk2"/>
                </a:solidFill>
                <a:highlight>
                  <a:srgbClr val="C8BCC0"/>
                </a:highlight>
                <a:latin typeface="Arial"/>
                <a:ea typeface="Arial"/>
                <a:cs typeface="Arial"/>
                <a:sym typeface="Arial"/>
              </a:rPr>
              <a:t>it is possible that we may have not taken into account some negative effects on the life of individuals or a specific group</a:t>
            </a:r>
            <a:r>
              <a:rPr lang="es-ES" sz="1400">
                <a:solidFill>
                  <a:schemeClr val="dk2"/>
                </a:solidFill>
                <a:latin typeface="Arial"/>
                <a:ea typeface="Arial"/>
                <a:cs typeface="Arial"/>
                <a:sym typeface="Arial"/>
              </a:rPr>
              <a:t>, which means we must consider whether it is worth doing, how it can be improved to </a:t>
            </a:r>
            <a:r>
              <a:rPr lang="es-ES" sz="1400">
                <a:solidFill>
                  <a:schemeClr val="dk2"/>
                </a:solidFill>
                <a:highlight>
                  <a:srgbClr val="C8BCC0"/>
                </a:highlight>
                <a:latin typeface="Arial"/>
                <a:ea typeface="Arial"/>
                <a:cs typeface="Arial"/>
                <a:sym typeface="Arial"/>
              </a:rPr>
              <a:t>avoid those undesired effects</a:t>
            </a:r>
            <a:r>
              <a:rPr lang="es-ES" sz="1400">
                <a:solidFill>
                  <a:schemeClr val="dk2"/>
                </a:solidFill>
                <a:latin typeface="Arial"/>
                <a:ea typeface="Arial"/>
                <a:cs typeface="Arial"/>
                <a:sym typeface="Arial"/>
              </a:rPr>
              <a:t> as much as possible.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72" name="Google Shape;872;p2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73" name="Google Shape;873;p2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74" name="Google Shape;874;p2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2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72" name="Google Shape;972;p29"/>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following slides show films based on real events. After seeing them, a </a:t>
            </a:r>
            <a:r>
              <a:rPr lang="es-ES" sz="1400" b="1">
                <a:solidFill>
                  <a:srgbClr val="7030A0"/>
                </a:solidFill>
                <a:latin typeface="Arial"/>
                <a:ea typeface="Arial"/>
                <a:cs typeface="Arial"/>
                <a:sym typeface="Arial"/>
              </a:rPr>
              <a:t>discussion</a:t>
            </a:r>
            <a:r>
              <a:rPr lang="es-ES" sz="1400">
                <a:solidFill>
                  <a:srgbClr val="7030A0"/>
                </a:solidFill>
                <a:latin typeface="Arial"/>
                <a:ea typeface="Arial"/>
                <a:cs typeface="Arial"/>
                <a:sym typeface="Arial"/>
              </a:rPr>
              <a:t> on ethical issues could take place.</a:t>
            </a:r>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973" name="Google Shape;973;p29"/>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1.2. </a:t>
            </a:r>
            <a:r>
              <a:rPr lang="es-ES" sz="2000">
                <a:solidFill>
                  <a:srgbClr val="7030A0"/>
                </a:solidFill>
              </a:rPr>
              <a:t>Understanding our surroundings. Conflict of interests.</a:t>
            </a:r>
            <a:endParaRPr sz="2000" b="0" i="0" u="none" strike="noStrike" cap="none">
              <a:solidFill>
                <a:srgbClr val="7030A0"/>
              </a:solidFill>
              <a:latin typeface="Arial"/>
              <a:ea typeface="Arial"/>
              <a:cs typeface="Arial"/>
              <a:sym typeface="Arial"/>
            </a:endParaRPr>
          </a:p>
        </p:txBody>
      </p:sp>
      <p:sp>
        <p:nvSpPr>
          <p:cNvPr id="974" name="Google Shape;974;p2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975" name="Google Shape;975;p2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3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81" name="Google Shape;981;p30"/>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In </a:t>
            </a:r>
            <a:r>
              <a:rPr lang="es-ES" sz="1400" i="1">
                <a:solidFill>
                  <a:srgbClr val="7030A0"/>
                </a:solidFill>
                <a:latin typeface="Arial"/>
                <a:ea typeface="Arial"/>
                <a:cs typeface="Arial"/>
                <a:sym typeface="Arial"/>
              </a:rPr>
              <a:t>Dark Waters</a:t>
            </a:r>
            <a:r>
              <a:rPr lang="es-ES" sz="1400">
                <a:solidFill>
                  <a:srgbClr val="7030A0"/>
                </a:solidFill>
                <a:latin typeface="Arial"/>
                <a:ea typeface="Arial"/>
                <a:cs typeface="Arial"/>
                <a:sym typeface="Arial"/>
              </a:rPr>
              <a:t>, a chemical company pollutes a town in Virginia. The toxic substance is perfluorooctanoic acid, or PFOA, which was first produced in 1951, almost two decades before the Environmental Protection Agency (EPA) was founded in 1970.</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A lawyer, Robert Bilott, is asked to investigate the case by the Tennant family, who are among the victims. He finds out that DuPont had known for years that PFOA could have all kinds of after-effects, including lethal consequences. Nevertheless, according to a newspaper article that reported the case, which was published in 1990, the company had dumped 7,100 tons of PFOA waste at the Dry Run landfill site. Runoff from that landfill site reached the land on which the Tennants' cattle grazed. From that point on, Bilott sought justice not only for the Tennants, but also for everyone else who had been exposed to PFOA, or "forever chemicals," as they are called, as they do not break down and remain in people's bodies forever.</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982" name="Google Shape;982;p3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1.2. </a:t>
            </a:r>
            <a:r>
              <a:rPr lang="es-ES" sz="2000">
                <a:solidFill>
                  <a:srgbClr val="7030A0"/>
                </a:solidFill>
              </a:rPr>
              <a:t>Understanding our surroundings. Conflict of interests.</a:t>
            </a:r>
            <a:endParaRPr sz="2000" b="0" i="0" u="none" strike="noStrike" cap="none">
              <a:solidFill>
                <a:srgbClr val="7030A0"/>
              </a:solidFill>
              <a:latin typeface="Arial"/>
              <a:ea typeface="Arial"/>
              <a:cs typeface="Arial"/>
              <a:sym typeface="Arial"/>
            </a:endParaRPr>
          </a:p>
        </p:txBody>
      </p:sp>
      <p:sp>
        <p:nvSpPr>
          <p:cNvPr id="983" name="Google Shape;983;p3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984" name="Google Shape;984;p3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2"/>
        <p:cNvGrpSpPr/>
        <p:nvPr/>
      </p:nvGrpSpPr>
      <p:grpSpPr>
        <a:xfrm>
          <a:off x="0" y="0"/>
          <a:ext cx="0" cy="0"/>
          <a:chOff x="0" y="0"/>
          <a:chExt cx="0" cy="0"/>
        </a:xfrm>
      </p:grpSpPr>
      <p:sp>
        <p:nvSpPr>
          <p:cNvPr id="203" name="Google Shape;203;p3"/>
          <p:cNvSpPr txBox="1"/>
          <p:nvPr/>
        </p:nvSpPr>
        <p:spPr>
          <a:xfrm>
            <a:off x="4129411" y="871017"/>
            <a:ext cx="1568574" cy="238201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Do you have a curious mind?</a:t>
            </a: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Can you save your territory using the scientific method?</a:t>
            </a: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Sign up now!</a:t>
            </a:r>
            <a:endParaRPr sz="1200">
              <a:solidFill>
                <a:schemeClr val="dk2"/>
              </a:solidFill>
            </a:endParaRPr>
          </a:p>
        </p:txBody>
      </p:sp>
      <p:sp>
        <p:nvSpPr>
          <p:cNvPr id="204" name="Google Shape;204;p3"/>
          <p:cNvSpPr/>
          <p:nvPr/>
        </p:nvSpPr>
        <p:spPr>
          <a:xfrm rot="-5400000">
            <a:off x="3722311" y="1303466"/>
            <a:ext cx="2338271" cy="1531564"/>
          </a:xfrm>
          <a:custGeom>
            <a:avLst/>
            <a:gdLst/>
            <a:ahLst/>
            <a:cxnLst/>
            <a:rect l="l" t="t" r="r" b="b"/>
            <a:pathLst>
              <a:path w="2338271" h="1531564" extrusionOk="0">
                <a:moveTo>
                  <a:pt x="17345" y="43921"/>
                </a:moveTo>
                <a:cubicBezTo>
                  <a:pt x="38907" y="-50780"/>
                  <a:pt x="2214219" y="27474"/>
                  <a:pt x="2319982" y="43921"/>
                </a:cubicBezTo>
                <a:cubicBezTo>
                  <a:pt x="2369743" y="192056"/>
                  <a:pt x="2269953" y="1023837"/>
                  <a:pt x="2319982" y="1510465"/>
                </a:cubicBezTo>
                <a:cubicBezTo>
                  <a:pt x="1491961" y="1590128"/>
                  <a:pt x="495711" y="1545861"/>
                  <a:pt x="37136" y="1515616"/>
                </a:cubicBezTo>
                <a:cubicBezTo>
                  <a:pt x="12049" y="1013042"/>
                  <a:pt x="-15534" y="568508"/>
                  <a:pt x="17345" y="4392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5" name="Google Shape;205;p3"/>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6" name="Google Shape;206;p3"/>
          <p:cNvSpPr/>
          <p:nvPr/>
        </p:nvSpPr>
        <p:spPr>
          <a:xfrm>
            <a:off x="2547186" y="3518787"/>
            <a:ext cx="3930143" cy="130109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7" name="Google Shape;207;p3"/>
          <p:cNvSpPr/>
          <p:nvPr/>
        </p:nvSpPr>
        <p:spPr>
          <a:xfrm rot="2486647">
            <a:off x="4972866" y="2682814"/>
            <a:ext cx="351893" cy="34901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3" t="-4430" r="-16586" b="-586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8" name="Google Shape;208;p3"/>
          <p:cNvSpPr/>
          <p:nvPr/>
        </p:nvSpPr>
        <p:spPr>
          <a:xfrm rot="-7232946">
            <a:off x="4402970" y="2793196"/>
            <a:ext cx="569263" cy="331978"/>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9" name="Google Shape;209;p3"/>
          <p:cNvSpPr/>
          <p:nvPr/>
        </p:nvSpPr>
        <p:spPr>
          <a:xfrm flipH="1">
            <a:off x="936589" y="3273896"/>
            <a:ext cx="2320280" cy="1206092"/>
          </a:xfrm>
          <a:prstGeom prst="wedgeEllipseCallout">
            <a:avLst>
              <a:gd name="adj1" fmla="val -73566"/>
              <a:gd name="adj2" fmla="val -8100"/>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0" name="Google Shape;210;p3"/>
          <p:cNvSpPr/>
          <p:nvPr/>
        </p:nvSpPr>
        <p:spPr>
          <a:xfrm flipH="1">
            <a:off x="5975347" y="985627"/>
            <a:ext cx="2320280" cy="758508"/>
          </a:xfrm>
          <a:prstGeom prst="wedgeEllipseCallout">
            <a:avLst>
              <a:gd name="adj1" fmla="val 59549"/>
              <a:gd name="adj2" fmla="val 23647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1" name="Google Shape;211;p3"/>
          <p:cNvSpPr txBox="1"/>
          <p:nvPr/>
        </p:nvSpPr>
        <p:spPr>
          <a:xfrm>
            <a:off x="994834" y="3406895"/>
            <a:ext cx="2185612" cy="93089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I've found it... it looks interesting... hmm... Shall we sign up, curious minds?</a:t>
            </a:r>
            <a:endParaRPr/>
          </a:p>
        </p:txBody>
      </p:sp>
      <p:sp>
        <p:nvSpPr>
          <p:cNvPr id="212" name="Google Shape;212;p3"/>
          <p:cNvSpPr/>
          <p:nvPr/>
        </p:nvSpPr>
        <p:spPr>
          <a:xfrm flipH="1">
            <a:off x="1117949" y="673630"/>
            <a:ext cx="2320280" cy="676859"/>
          </a:xfrm>
          <a:prstGeom prst="wedgeEllipseCallout">
            <a:avLst>
              <a:gd name="adj1" fmla="val -39702"/>
              <a:gd name="adj2" fmla="val 22150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3" name="Google Shape;213;p3"/>
          <p:cNvSpPr txBox="1"/>
          <p:nvPr/>
        </p:nvSpPr>
        <p:spPr>
          <a:xfrm>
            <a:off x="1285888" y="741454"/>
            <a:ext cx="1984402" cy="54332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Look! This looks like it's just what we need.</a:t>
            </a:r>
            <a:endParaRPr/>
          </a:p>
        </p:txBody>
      </p:sp>
      <p:sp>
        <p:nvSpPr>
          <p:cNvPr id="214" name="Google Shape;214;p3"/>
          <p:cNvSpPr txBox="1"/>
          <p:nvPr/>
        </p:nvSpPr>
        <p:spPr>
          <a:xfrm>
            <a:off x="6027849" y="1123469"/>
            <a:ext cx="2215276" cy="531308"/>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What’s this about the scientific method</a:t>
            </a:r>
            <a:r>
              <a:rPr lang="es-ES" sz="1200" b="0" i="0" u="none" strike="noStrike" cap="none">
                <a:solidFill>
                  <a:schemeClr val="dk2"/>
                </a:solidFill>
                <a:latin typeface="Arial"/>
                <a:ea typeface="Arial"/>
                <a:cs typeface="Arial"/>
                <a:sym typeface="Arial"/>
              </a:rPr>
              <a:t>?</a:t>
            </a:r>
            <a:endParaRPr/>
          </a:p>
        </p:txBody>
      </p:sp>
      <p:sp>
        <p:nvSpPr>
          <p:cNvPr id="215" name="Google Shape;215;p3"/>
          <p:cNvSpPr/>
          <p:nvPr/>
        </p:nvSpPr>
        <p:spPr>
          <a:xfrm flipH="1">
            <a:off x="1003470" y="1857572"/>
            <a:ext cx="1759643" cy="818366"/>
          </a:xfrm>
          <a:prstGeom prst="wedgeEllipseCallout">
            <a:avLst>
              <a:gd name="adj1" fmla="val -73979"/>
              <a:gd name="adj2" fmla="val 3786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6" name="Google Shape;216;p3"/>
          <p:cNvSpPr txBox="1"/>
          <p:nvPr/>
        </p:nvSpPr>
        <p:spPr>
          <a:xfrm>
            <a:off x="1040592" y="2029031"/>
            <a:ext cx="1527853" cy="53875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I'm going to Google it.</a:t>
            </a:r>
            <a:endParaRPr/>
          </a:p>
        </p:txBody>
      </p:sp>
      <p:sp>
        <p:nvSpPr>
          <p:cNvPr id="217" name="Google Shape;217;p3"/>
          <p:cNvSpPr/>
          <p:nvPr/>
        </p:nvSpPr>
        <p:spPr>
          <a:xfrm flipH="1">
            <a:off x="6445838" y="2395355"/>
            <a:ext cx="2190162" cy="1566106"/>
          </a:xfrm>
          <a:prstGeom prst="wedgeEllipseCallout">
            <a:avLst>
              <a:gd name="adj1" fmla="val 80384"/>
              <a:gd name="adj2" fmla="val 131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8" name="Google Shape;218;p3"/>
          <p:cNvSpPr txBox="1"/>
          <p:nvPr/>
        </p:nvSpPr>
        <p:spPr>
          <a:xfrm>
            <a:off x="6561700" y="2663779"/>
            <a:ext cx="1891938" cy="109282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Wait, maybe Google's not very reliable. My mum looks for things for her classes on Google Scholar.</a:t>
            </a:r>
            <a:endParaRPr/>
          </a:p>
        </p:txBody>
      </p:sp>
      <p:sp>
        <p:nvSpPr>
          <p:cNvPr id="219" name="Google Shape;219;p3"/>
          <p:cNvSpPr/>
          <p:nvPr/>
        </p:nvSpPr>
        <p:spPr>
          <a:xfrm>
            <a:off x="4885847" y="974017"/>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20" name="Google Shape;220;p3"/>
          <p:cNvGrpSpPr/>
          <p:nvPr/>
        </p:nvGrpSpPr>
        <p:grpSpPr>
          <a:xfrm>
            <a:off x="3262976" y="2088511"/>
            <a:ext cx="736858" cy="1532594"/>
            <a:chOff x="3077675" y="861691"/>
            <a:chExt cx="736858" cy="1532594"/>
          </a:xfrm>
        </p:grpSpPr>
        <p:sp>
          <p:nvSpPr>
            <p:cNvPr id="221" name="Google Shape;221;p3"/>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2" name="Google Shape;222;p3"/>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3" name="Google Shape;223;p3"/>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4" name="Google Shape;224;p3"/>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5" name="Google Shape;225;p3"/>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6" name="Google Shape;226;p3"/>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7" name="Google Shape;227;p3"/>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8" name="Google Shape;228;p3"/>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9" name="Google Shape;229;p3"/>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0" name="Google Shape;230;p3"/>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1" name="Google Shape;231;p3"/>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2" name="Google Shape;232;p3"/>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3" name="Google Shape;233;p3"/>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4" name="Google Shape;234;p3"/>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35" name="Google Shape;235;p3"/>
          <p:cNvGrpSpPr/>
          <p:nvPr/>
        </p:nvGrpSpPr>
        <p:grpSpPr>
          <a:xfrm>
            <a:off x="3852962" y="3199787"/>
            <a:ext cx="955469" cy="1386575"/>
            <a:chOff x="3915541" y="3004582"/>
            <a:chExt cx="955469" cy="1386575"/>
          </a:xfrm>
        </p:grpSpPr>
        <p:grpSp>
          <p:nvGrpSpPr>
            <p:cNvPr id="236" name="Google Shape;236;p3"/>
            <p:cNvGrpSpPr/>
            <p:nvPr/>
          </p:nvGrpSpPr>
          <p:grpSpPr>
            <a:xfrm>
              <a:off x="4275700" y="3520978"/>
              <a:ext cx="232762" cy="39997"/>
              <a:chOff x="4275700" y="3520978"/>
              <a:chExt cx="232762" cy="39997"/>
            </a:xfrm>
          </p:grpSpPr>
          <p:sp>
            <p:nvSpPr>
              <p:cNvPr id="237" name="Google Shape;237;p3"/>
              <p:cNvSpPr/>
              <p:nvPr/>
            </p:nvSpPr>
            <p:spPr>
              <a:xfrm rot="10800000" flipH="1">
                <a:off x="4420500" y="3537015"/>
                <a:ext cx="87962" cy="20825"/>
              </a:xfrm>
              <a:custGeom>
                <a:avLst/>
                <a:gdLst/>
                <a:ahLst/>
                <a:cxnLst/>
                <a:rect l="l" t="t" r="r" b="b"/>
                <a:pathLst>
                  <a:path w="87962" h="20825" extrusionOk="0">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8" name="Google Shape;238;p3"/>
              <p:cNvSpPr/>
              <p:nvPr/>
            </p:nvSpPr>
            <p:spPr>
              <a:xfrm rot="10800000" flipH="1">
                <a:off x="4275700" y="3520978"/>
                <a:ext cx="68171" cy="39997"/>
              </a:xfrm>
              <a:custGeom>
                <a:avLst/>
                <a:gdLst/>
                <a:ahLst/>
                <a:cxnLst/>
                <a:rect l="l" t="t" r="r" b="b"/>
                <a:pathLst>
                  <a:path w="68171" h="39997" extrusionOk="0">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39" name="Google Shape;239;p3"/>
            <p:cNvSpPr/>
            <p:nvPr/>
          </p:nvSpPr>
          <p:spPr>
            <a:xfrm rot="10800000" flipH="1">
              <a:off x="3915541" y="3004582"/>
              <a:ext cx="786758" cy="1114503"/>
            </a:xfrm>
            <a:custGeom>
              <a:avLst/>
              <a:gdLst/>
              <a:ahLst/>
              <a:cxnLst/>
              <a:rect l="l" t="t" r="r" b="b"/>
              <a:pathLst>
                <a:path w="786758" h="1114503" extrusionOk="0">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0" name="Google Shape;240;p3"/>
            <p:cNvSpPr/>
            <p:nvPr/>
          </p:nvSpPr>
          <p:spPr>
            <a:xfrm rot="10800000" flipH="1">
              <a:off x="4522341" y="3794560"/>
              <a:ext cx="137360" cy="136812"/>
            </a:xfrm>
            <a:custGeom>
              <a:avLst/>
              <a:gdLst/>
              <a:ahLst/>
              <a:cxnLst/>
              <a:rect l="l" t="t" r="r" b="b"/>
              <a:pathLst>
                <a:path w="137360" h="136812" extrusionOk="0">
                  <a:moveTo>
                    <a:pt x="49" y="136921"/>
                  </a:moveTo>
                  <a:cubicBezTo>
                    <a:pt x="51246" y="94419"/>
                    <a:pt x="95093" y="49559"/>
                    <a:pt x="137409" y="109"/>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1" name="Google Shape;241;p3"/>
            <p:cNvSpPr/>
            <p:nvPr/>
          </p:nvSpPr>
          <p:spPr>
            <a:xfrm rot="10800000" flipH="1">
              <a:off x="4651162" y="3850456"/>
              <a:ext cx="142708" cy="72116"/>
            </a:xfrm>
            <a:custGeom>
              <a:avLst/>
              <a:gdLst/>
              <a:ahLst/>
              <a:cxnLst/>
              <a:rect l="l" t="t" r="r" b="b"/>
              <a:pathLst>
                <a:path w="142708" h="72116" extrusionOk="0">
                  <a:moveTo>
                    <a:pt x="142814" y="72218"/>
                  </a:moveTo>
                  <a:cubicBezTo>
                    <a:pt x="83039" y="33086"/>
                    <a:pt x="33445" y="11350"/>
                    <a:pt x="105" y="10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2" name="Google Shape;242;p3"/>
            <p:cNvSpPr/>
            <p:nvPr/>
          </p:nvSpPr>
          <p:spPr>
            <a:xfrm rot="10800000" flipH="1">
              <a:off x="4106065" y="3820894"/>
              <a:ext cx="155766" cy="101427"/>
            </a:xfrm>
            <a:custGeom>
              <a:avLst/>
              <a:gdLst/>
              <a:ahLst/>
              <a:cxnLst/>
              <a:rect l="l" t="t" r="r" b="b"/>
              <a:pathLst>
                <a:path w="155766" h="101427" extrusionOk="0">
                  <a:moveTo>
                    <a:pt x="155818" y="101532"/>
                  </a:moveTo>
                  <a:cubicBezTo>
                    <a:pt x="92256" y="64055"/>
                    <a:pt x="41006" y="32194"/>
                    <a:pt x="52" y="104"/>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3" name="Google Shape;243;p3"/>
            <p:cNvSpPr/>
            <p:nvPr/>
          </p:nvSpPr>
          <p:spPr>
            <a:xfrm rot="10800000" flipH="1">
              <a:off x="3977572" y="3832167"/>
              <a:ext cx="133863" cy="88775"/>
            </a:xfrm>
            <a:custGeom>
              <a:avLst/>
              <a:gdLst/>
              <a:ahLst/>
              <a:cxnLst/>
              <a:rect l="l" t="t" r="r" b="b"/>
              <a:pathLst>
                <a:path w="133863" h="88775" extrusionOk="0">
                  <a:moveTo>
                    <a:pt x="133898" y="76"/>
                  </a:moveTo>
                  <a:cubicBezTo>
                    <a:pt x="100280" y="17515"/>
                    <a:pt x="53768" y="45353"/>
                    <a:pt x="34" y="8885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4" name="Google Shape;244;p3"/>
            <p:cNvSpPr/>
            <p:nvPr/>
          </p:nvSpPr>
          <p:spPr>
            <a:xfrm rot="10800000" flipH="1">
              <a:off x="4258929" y="3836633"/>
              <a:ext cx="119635" cy="102283"/>
            </a:xfrm>
            <a:custGeom>
              <a:avLst/>
              <a:gdLst/>
              <a:ahLst/>
              <a:cxnLst/>
              <a:rect l="l" t="t" r="r" b="b"/>
              <a:pathLst>
                <a:path w="119635" h="102283" extrusionOk="0">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p3"/>
            <p:cNvSpPr/>
            <p:nvPr/>
          </p:nvSpPr>
          <p:spPr>
            <a:xfrm rot="10800000" flipH="1">
              <a:off x="4211362" y="3801576"/>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6" name="Google Shape;246;p3"/>
            <p:cNvSpPr/>
            <p:nvPr/>
          </p:nvSpPr>
          <p:spPr>
            <a:xfrm rot="10800000" flipH="1">
              <a:off x="4294924" y="3208662"/>
              <a:ext cx="31541" cy="32651"/>
            </a:xfrm>
            <a:custGeom>
              <a:avLst/>
              <a:gdLst/>
              <a:ahLst/>
              <a:cxnLst/>
              <a:rect l="l" t="t" r="r" b="b"/>
              <a:pathLst>
                <a:path w="31541" h="32651" extrusionOk="0">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7" name="Google Shape;247;p3"/>
            <p:cNvSpPr/>
            <p:nvPr/>
          </p:nvSpPr>
          <p:spPr>
            <a:xfrm rot="10800000" flipH="1">
              <a:off x="4289115" y="4095487"/>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8" name="Google Shape;248;p3"/>
            <p:cNvSpPr/>
            <p:nvPr/>
          </p:nvSpPr>
          <p:spPr>
            <a:xfrm rot="10800000" flipH="1">
              <a:off x="4239216" y="4382449"/>
              <a:ext cx="70080" cy="8708"/>
            </a:xfrm>
            <a:custGeom>
              <a:avLst/>
              <a:gdLst/>
              <a:ahLst/>
              <a:cxnLst/>
              <a:rect l="l" t="t" r="r" b="b"/>
              <a:pathLst>
                <a:path w="70080" h="8708" extrusionOk="0">
                  <a:moveTo>
                    <a:pt x="501" y="140"/>
                  </a:moveTo>
                  <a:cubicBezTo>
                    <a:pt x="-5053" y="3814"/>
                    <a:pt x="39337" y="1890"/>
                    <a:pt x="70107" y="8848"/>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9" name="Google Shape;249;p3"/>
            <p:cNvSpPr/>
            <p:nvPr/>
          </p:nvSpPr>
          <p:spPr>
            <a:xfrm rot="10800000" flipH="1">
              <a:off x="4439413" y="4095107"/>
              <a:ext cx="11534" cy="293097"/>
            </a:xfrm>
            <a:custGeom>
              <a:avLst/>
              <a:gdLst/>
              <a:ahLst/>
              <a:cxnLst/>
              <a:rect l="l" t="t" r="r" b="b"/>
              <a:pathLst>
                <a:path w="11534" h="293097" extrusionOk="0">
                  <a:moveTo>
                    <a:pt x="11590" y="293269"/>
                  </a:moveTo>
                  <a:cubicBezTo>
                    <a:pt x="-3788" y="196174"/>
                    <a:pt x="-3788" y="97267"/>
                    <a:pt x="11590" y="172"/>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0" name="Google Shape;250;p3"/>
            <p:cNvSpPr/>
            <p:nvPr/>
          </p:nvSpPr>
          <p:spPr>
            <a:xfrm rot="10800000" flipH="1">
              <a:off x="4389514" y="4382079"/>
              <a:ext cx="70080" cy="8708"/>
            </a:xfrm>
            <a:custGeom>
              <a:avLst/>
              <a:gdLst/>
              <a:ahLst/>
              <a:cxnLst/>
              <a:rect l="l" t="t" r="r" b="b"/>
              <a:pathLst>
                <a:path w="70080" h="8708" extrusionOk="0">
                  <a:moveTo>
                    <a:pt x="517" y="140"/>
                  </a:moveTo>
                  <a:cubicBezTo>
                    <a:pt x="-5037" y="3810"/>
                    <a:pt x="39352" y="1890"/>
                    <a:pt x="70123" y="8848"/>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1" name="Google Shape;251;p3"/>
            <p:cNvSpPr/>
            <p:nvPr/>
          </p:nvSpPr>
          <p:spPr>
            <a:xfrm rot="10800000" flipH="1">
              <a:off x="4791213" y="3792069"/>
              <a:ext cx="79797" cy="89115"/>
            </a:xfrm>
            <a:custGeom>
              <a:avLst/>
              <a:gdLst/>
              <a:ahLst/>
              <a:cxnLst/>
              <a:rect l="l" t="t" r="r" b="b"/>
              <a:pathLst>
                <a:path w="79797" h="89115" extrusionOk="0">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2" name="Google Shape;252;p3"/>
            <p:cNvSpPr/>
            <p:nvPr/>
          </p:nvSpPr>
          <p:spPr>
            <a:xfrm rot="10800000" flipH="1">
              <a:off x="3922195" y="3751996"/>
              <a:ext cx="83164" cy="85744"/>
            </a:xfrm>
            <a:custGeom>
              <a:avLst/>
              <a:gdLst/>
              <a:ahLst/>
              <a:cxnLst/>
              <a:rect l="l" t="t" r="r" b="b"/>
              <a:pathLst>
                <a:path w="83164" h="85744" extrusionOk="0">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3" name="Google Shape;253;p3"/>
            <p:cNvSpPr/>
            <p:nvPr/>
          </p:nvSpPr>
          <p:spPr>
            <a:xfrm rot="10800000" flipH="1">
              <a:off x="4280378" y="3646329"/>
              <a:ext cx="189267" cy="78410"/>
            </a:xfrm>
            <a:custGeom>
              <a:avLst/>
              <a:gdLst/>
              <a:ahLst/>
              <a:cxnLst/>
              <a:rect l="l" t="t" r="r" b="b"/>
              <a:pathLst>
                <a:path w="189267" h="78410" extrusionOk="0">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54" name="Google Shape;254;p3"/>
          <p:cNvGrpSpPr/>
          <p:nvPr/>
        </p:nvGrpSpPr>
        <p:grpSpPr>
          <a:xfrm>
            <a:off x="5020113" y="2960396"/>
            <a:ext cx="732054" cy="1463198"/>
            <a:chOff x="4212091" y="4614060"/>
            <a:chExt cx="732054" cy="1463198"/>
          </a:xfrm>
        </p:grpSpPr>
        <p:sp>
          <p:nvSpPr>
            <p:cNvPr id="255" name="Google Shape;255;p3"/>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6" name="Google Shape;256;p3"/>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7" name="Google Shape;257;p3"/>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8" name="Google Shape;258;p3"/>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9" name="Google Shape;259;p3"/>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0" name="Google Shape;260;p3"/>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1" name="Google Shape;261;p3"/>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2" name="Google Shape;262;p3"/>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3" name="Google Shape;263;p3"/>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4" name="Google Shape;264;p3"/>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65" name="Google Shape;265;p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sp>
        <p:nvSpPr>
          <p:cNvPr id="989" name="Google Shape;989;p3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90" name="Google Shape;990;p31"/>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Many of America’s federal laws and regulations that began to be enacted in the 1970s focused primarily on new chemicals - substances that were beginning to be produced, but there was not as much emphasis and oversight of substances that already existed - chemicals like PFOA, which had been in use for decades.</a:t>
            </a:r>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600"/>
              </a:spcBef>
              <a:spcAft>
                <a:spcPts val="0"/>
              </a:spcAft>
              <a:buSzPts val="1800"/>
              <a:buNone/>
            </a:pPr>
            <a:r>
              <a:rPr lang="es-ES" sz="1000">
                <a:solidFill>
                  <a:srgbClr val="7030A0"/>
                </a:solidFill>
                <a:latin typeface="Arial"/>
                <a:ea typeface="Arial"/>
                <a:cs typeface="Arial"/>
                <a:sym typeface="Arial"/>
              </a:rPr>
              <a:t>https://www.abc.es/play/cine/noticias/abci-historia-detras-aguas-oscuras-escandalo-enveneno-pueblo-productos-quimicos-eternos-202001220145_video.html</a:t>
            </a:r>
            <a:endParaRPr/>
          </a:p>
          <a:p>
            <a:pPr marL="0" lvl="0" indent="0" algn="l" rtl="0">
              <a:lnSpc>
                <a:spcPct val="115000"/>
              </a:lnSpc>
              <a:spcBef>
                <a:spcPts val="600"/>
              </a:spcBef>
              <a:spcAft>
                <a:spcPts val="0"/>
              </a:spcAft>
              <a:buSzPts val="1800"/>
              <a:buNone/>
            </a:pPr>
            <a:r>
              <a:rPr lang="es-ES" sz="1000">
                <a:solidFill>
                  <a:srgbClr val="7030A0"/>
                </a:solidFill>
                <a:latin typeface="Arial"/>
                <a:ea typeface="Arial"/>
                <a:cs typeface="Arial"/>
                <a:sym typeface="Arial"/>
              </a:rPr>
              <a:t>https://www.publico.es/culturas/puro-veneno-alianzas-gobiernos-corporaciones-multimillonarias.html</a:t>
            </a:r>
            <a:endParaRPr/>
          </a:p>
          <a:p>
            <a:pPr marL="0" lvl="0" indent="0" algn="l" rtl="0">
              <a:lnSpc>
                <a:spcPct val="115000"/>
              </a:lnSpc>
              <a:spcBef>
                <a:spcPts val="600"/>
              </a:spcBef>
              <a:spcAft>
                <a:spcPts val="0"/>
              </a:spcAft>
              <a:buSzPts val="1800"/>
              <a:buNone/>
            </a:pPr>
            <a:r>
              <a:rPr lang="es-ES" sz="1000">
                <a:solidFill>
                  <a:srgbClr val="7030A0"/>
                </a:solidFill>
                <a:latin typeface="Arial"/>
                <a:ea typeface="Arial"/>
                <a:cs typeface="Arial"/>
                <a:sym typeface="Arial"/>
              </a:rPr>
              <a:t>https://www.elconfidencial.com/cultura/cine/2023-11-07/escandalo-quimico-pelicula-anne-hathaway-aguas-oscuras_3769370/</a:t>
            </a:r>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991" name="Google Shape;991;p3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1.2. </a:t>
            </a:r>
            <a:r>
              <a:rPr lang="es-ES" sz="2000">
                <a:solidFill>
                  <a:srgbClr val="7030A0"/>
                </a:solidFill>
              </a:rPr>
              <a:t>Understanding our surroundings. Conflict of interests.</a:t>
            </a:r>
            <a:endParaRPr sz="2000" b="0" i="0" u="none" strike="noStrike" cap="none">
              <a:solidFill>
                <a:srgbClr val="7030A0"/>
              </a:solidFill>
              <a:latin typeface="Arial"/>
              <a:ea typeface="Arial"/>
              <a:cs typeface="Arial"/>
              <a:sym typeface="Arial"/>
            </a:endParaRPr>
          </a:p>
        </p:txBody>
      </p:sp>
      <p:sp>
        <p:nvSpPr>
          <p:cNvPr id="992" name="Google Shape;992;p3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993" name="Google Shape;993;p3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97"/>
        <p:cNvGrpSpPr/>
        <p:nvPr/>
      </p:nvGrpSpPr>
      <p:grpSpPr>
        <a:xfrm>
          <a:off x="0" y="0"/>
          <a:ext cx="0" cy="0"/>
          <a:chOff x="0" y="0"/>
          <a:chExt cx="0" cy="0"/>
        </a:xfrm>
      </p:grpSpPr>
      <p:sp>
        <p:nvSpPr>
          <p:cNvPr id="998" name="Google Shape;998;p3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99" name="Google Shape;999;p32"/>
          <p:cNvSpPr/>
          <p:nvPr/>
        </p:nvSpPr>
        <p:spPr>
          <a:xfrm>
            <a:off x="1404540" y="3931590"/>
            <a:ext cx="6432679" cy="80227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00" name="Google Shape;1000;p32"/>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737373"/>
              </a:buClr>
              <a:buSzPts val="1800"/>
              <a:buFont typeface="Roboto"/>
              <a:buNone/>
            </a:pPr>
            <a:r>
              <a:rPr lang="es-ES" sz="1400">
                <a:solidFill>
                  <a:srgbClr val="424242"/>
                </a:solidFill>
                <a:latin typeface="Arial"/>
                <a:ea typeface="Arial"/>
                <a:cs typeface="Arial"/>
                <a:sym typeface="Arial"/>
              </a:rPr>
              <a:t>A proposal that benefits a town’s population may also harm a specific company’s financial interests. In this situation, it is up to the authorities to decide whether or not to implement the measure, based on the legislation. That can make things very difficult.</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1001" name="Google Shape;1001;p32"/>
          <p:cNvSpPr/>
          <p:nvPr/>
        </p:nvSpPr>
        <p:spPr>
          <a:xfrm flipH="1">
            <a:off x="1183745" y="2733754"/>
            <a:ext cx="2793138" cy="1710266"/>
          </a:xfrm>
          <a:prstGeom prst="wedgeEllipseCallout">
            <a:avLst>
              <a:gd name="adj1" fmla="val -59510"/>
              <a:gd name="adj2" fmla="val -24150"/>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1002" name="Google Shape;1002;p32"/>
          <p:cNvSpPr txBox="1"/>
          <p:nvPr/>
        </p:nvSpPr>
        <p:spPr>
          <a:xfrm>
            <a:off x="1284050" y="2832175"/>
            <a:ext cx="2576100" cy="14433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When designing the implementation of a solution or improvement, it is always necessary to consider that it will have consequences, and try to make the the relationship between costs and benefits acceptable.</a:t>
            </a:r>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1003" name="Google Shape;1003;p32"/>
          <p:cNvSpPr/>
          <p:nvPr/>
        </p:nvSpPr>
        <p:spPr>
          <a:xfrm flipH="1">
            <a:off x="5396167" y="2894275"/>
            <a:ext cx="2165520" cy="1292088"/>
          </a:xfrm>
          <a:prstGeom prst="wedgeEllipseCallout">
            <a:avLst>
              <a:gd name="adj1" fmla="val 61896"/>
              <a:gd name="adj2" fmla="val -28812"/>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1004" name="Google Shape;1004;p32"/>
          <p:cNvSpPr txBox="1"/>
          <p:nvPr/>
        </p:nvSpPr>
        <p:spPr>
          <a:xfrm>
            <a:off x="5396168" y="3114349"/>
            <a:ext cx="2113840" cy="802273"/>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I'll now give you some other examples of films that deal with these issues.</a:t>
            </a:r>
            <a:endParaRPr sz="1200"/>
          </a:p>
          <a:p>
            <a:pPr marL="127000" marR="0" lvl="0" indent="0" algn="ctr" rtl="0">
              <a:lnSpc>
                <a:spcPct val="100000"/>
              </a:lnSpc>
              <a:spcBef>
                <a:spcPts val="0"/>
              </a:spcBef>
              <a:spcAft>
                <a:spcPts val="0"/>
              </a:spcAft>
              <a:buClr>
                <a:srgbClr val="000000"/>
              </a:buClr>
              <a:buSzPts val="1600"/>
              <a:buFont typeface="Roboto"/>
              <a:buNone/>
            </a:pPr>
            <a:endParaRPr sz="1200"/>
          </a:p>
          <a:p>
            <a:pPr marL="127000" marR="0" lvl="0" indent="0" algn="ctr" rtl="0">
              <a:lnSpc>
                <a:spcPct val="100000"/>
              </a:lnSpc>
              <a:spcBef>
                <a:spcPts val="0"/>
              </a:spcBef>
              <a:spcAft>
                <a:spcPts val="0"/>
              </a:spcAft>
              <a:buClr>
                <a:srgbClr val="000000"/>
              </a:buClr>
              <a:buSzPts val="1600"/>
              <a:buFont typeface="Roboto"/>
              <a:buNone/>
            </a:pPr>
            <a:endParaRPr sz="1200"/>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grpSp>
        <p:nvGrpSpPr>
          <p:cNvPr id="1005" name="Google Shape;1005;p32"/>
          <p:cNvGrpSpPr/>
          <p:nvPr/>
        </p:nvGrpSpPr>
        <p:grpSpPr>
          <a:xfrm>
            <a:off x="4235811" y="2458687"/>
            <a:ext cx="743340" cy="2163264"/>
            <a:chOff x="521093" y="521373"/>
            <a:chExt cx="810031" cy="2357350"/>
          </a:xfrm>
        </p:grpSpPr>
        <p:sp>
          <p:nvSpPr>
            <p:cNvPr id="1006" name="Google Shape;1006;p32"/>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07" name="Google Shape;1007;p32"/>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08" name="Google Shape;1008;p32"/>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009" name="Google Shape;1009;p32"/>
            <p:cNvGrpSpPr/>
            <p:nvPr/>
          </p:nvGrpSpPr>
          <p:grpSpPr>
            <a:xfrm>
              <a:off x="1030918" y="843656"/>
              <a:ext cx="44690" cy="84425"/>
              <a:chOff x="6005690" y="1789940"/>
              <a:chExt cx="44690" cy="84425"/>
            </a:xfrm>
          </p:grpSpPr>
          <p:sp>
            <p:nvSpPr>
              <p:cNvPr id="1010" name="Google Shape;1010;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1" name="Google Shape;1011;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2" name="Google Shape;1012;p32"/>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013" name="Google Shape;1013;p32"/>
            <p:cNvGrpSpPr/>
            <p:nvPr/>
          </p:nvGrpSpPr>
          <p:grpSpPr>
            <a:xfrm>
              <a:off x="859340" y="853010"/>
              <a:ext cx="51865" cy="98914"/>
              <a:chOff x="5834112" y="1799294"/>
              <a:chExt cx="51865" cy="98914"/>
            </a:xfrm>
          </p:grpSpPr>
          <p:sp>
            <p:nvSpPr>
              <p:cNvPr id="1014" name="Google Shape;1014;p32"/>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5" name="Google Shape;1015;p32"/>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16" name="Google Shape;1016;p32"/>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7" name="Google Shape;1017;p32"/>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8" name="Google Shape;1018;p32"/>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9" name="Google Shape;1019;p32"/>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0" name="Google Shape;1020;p32"/>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1" name="Google Shape;1021;p32"/>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2" name="Google Shape;1022;p32"/>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3" name="Google Shape;1023;p32"/>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024" name="Google Shape;1024;p32"/>
            <p:cNvGrpSpPr/>
            <p:nvPr/>
          </p:nvGrpSpPr>
          <p:grpSpPr>
            <a:xfrm>
              <a:off x="848714" y="1744781"/>
              <a:ext cx="272233" cy="280908"/>
              <a:chOff x="5823486" y="2691065"/>
              <a:chExt cx="272233" cy="280908"/>
            </a:xfrm>
          </p:grpSpPr>
          <p:sp>
            <p:nvSpPr>
              <p:cNvPr id="1025" name="Google Shape;1025;p32"/>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6" name="Google Shape;1026;p32"/>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7" name="Google Shape;1027;p32"/>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8" name="Google Shape;1028;p32"/>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9" name="Google Shape;1029;p32"/>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30" name="Google Shape;1030;p32"/>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31" name="Google Shape;1031;p32"/>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32" name="Google Shape;1032;p3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33" name="Google Shape;1033;p3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34" name="Google Shape;1034;p3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39" name="Google Shape;1039;p3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40" name="Google Shape;1040;p33"/>
          <p:cNvSpPr txBox="1"/>
          <p:nvPr/>
        </p:nvSpPr>
        <p:spPr>
          <a:xfrm>
            <a:off x="539748" y="1481176"/>
            <a:ext cx="55943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i="1">
                <a:solidFill>
                  <a:schemeClr val="dk2"/>
                </a:solidFill>
              </a:rPr>
              <a:t>Dark Waters</a:t>
            </a:r>
            <a:r>
              <a:rPr lang="es-ES">
                <a:solidFill>
                  <a:schemeClr val="dk2"/>
                </a:solidFill>
              </a:rPr>
              <a:t>, inspired by a real case, shows how a chemical company, DuPont, dumps chemicals near a small town in Virginia.</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pic>
        <p:nvPicPr>
          <p:cNvPr id="1041" name="Google Shape;1041;p33"/>
          <p:cNvPicPr preferRelativeResize="0"/>
          <p:nvPr/>
        </p:nvPicPr>
        <p:blipFill rotWithShape="1">
          <a:blip r:embed="rId3">
            <a:alphaModFix/>
          </a:blip>
          <a:srcRect/>
          <a:stretch/>
        </p:blipFill>
        <p:spPr>
          <a:xfrm>
            <a:off x="6273440" y="1561213"/>
            <a:ext cx="2073181" cy="2990150"/>
          </a:xfrm>
          <a:prstGeom prst="rect">
            <a:avLst/>
          </a:prstGeom>
          <a:noFill/>
          <a:ln>
            <a:noFill/>
          </a:ln>
        </p:spPr>
      </p:pic>
      <p:pic>
        <p:nvPicPr>
          <p:cNvPr id="1042" name="Google Shape;1042;p33"/>
          <p:cNvPicPr preferRelativeResize="0"/>
          <p:nvPr/>
        </p:nvPicPr>
        <p:blipFill rotWithShape="1">
          <a:blip r:embed="rId4">
            <a:alphaModFix/>
          </a:blip>
          <a:srcRect l="2248"/>
          <a:stretch/>
        </p:blipFill>
        <p:spPr>
          <a:xfrm>
            <a:off x="2451906" y="2696664"/>
            <a:ext cx="3223149" cy="1854699"/>
          </a:xfrm>
          <a:prstGeom prst="rect">
            <a:avLst/>
          </a:prstGeom>
          <a:noFill/>
          <a:ln>
            <a:noFill/>
          </a:ln>
        </p:spPr>
      </p:pic>
      <p:pic>
        <p:nvPicPr>
          <p:cNvPr id="1043" name="Google Shape;1043;p33"/>
          <p:cNvPicPr preferRelativeResize="0"/>
          <p:nvPr/>
        </p:nvPicPr>
        <p:blipFill rotWithShape="1">
          <a:blip r:embed="rId5">
            <a:alphaModFix/>
          </a:blip>
          <a:srcRect/>
          <a:stretch/>
        </p:blipFill>
        <p:spPr>
          <a:xfrm>
            <a:off x="919390" y="2867847"/>
            <a:ext cx="2764449" cy="800550"/>
          </a:xfrm>
          <a:prstGeom prst="rect">
            <a:avLst/>
          </a:prstGeom>
          <a:noFill/>
          <a:ln>
            <a:noFill/>
          </a:ln>
        </p:spPr>
      </p:pic>
      <p:sp>
        <p:nvSpPr>
          <p:cNvPr id="1044" name="Google Shape;1044;p3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45" name="Google Shape;1045;p3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46" name="Google Shape;1046;p3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50"/>
        <p:cNvGrpSpPr/>
        <p:nvPr/>
      </p:nvGrpSpPr>
      <p:grpSpPr>
        <a:xfrm>
          <a:off x="0" y="0"/>
          <a:ext cx="0" cy="0"/>
          <a:chOff x="0" y="0"/>
          <a:chExt cx="0" cy="0"/>
        </a:xfrm>
      </p:grpSpPr>
      <p:sp>
        <p:nvSpPr>
          <p:cNvPr id="1051" name="Google Shape;1051;p3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52" name="Google Shape;1052;p34"/>
          <p:cNvPicPr preferRelativeResize="0"/>
          <p:nvPr/>
        </p:nvPicPr>
        <p:blipFill rotWithShape="1">
          <a:blip r:embed="rId3">
            <a:alphaModFix/>
          </a:blip>
          <a:srcRect/>
          <a:stretch/>
        </p:blipFill>
        <p:spPr>
          <a:xfrm>
            <a:off x="5875687" y="1588467"/>
            <a:ext cx="1999939" cy="2962896"/>
          </a:xfrm>
          <a:prstGeom prst="rect">
            <a:avLst/>
          </a:prstGeom>
          <a:noFill/>
          <a:ln>
            <a:noFill/>
          </a:ln>
        </p:spPr>
      </p:pic>
      <p:sp>
        <p:nvSpPr>
          <p:cNvPr id="1053" name="Google Shape;1053;p34"/>
          <p:cNvSpPr txBox="1"/>
          <p:nvPr/>
        </p:nvSpPr>
        <p:spPr>
          <a:xfrm>
            <a:off x="539748" y="1481176"/>
            <a:ext cx="4652454"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Another film that illustrates a conflict is </a:t>
            </a:r>
            <a:r>
              <a:rPr lang="es-ES" i="1">
                <a:solidFill>
                  <a:schemeClr val="dk2"/>
                </a:solidFill>
              </a:rPr>
              <a:t>The Beasts</a:t>
            </a:r>
            <a:r>
              <a:rPr lang="es-ES">
                <a:solidFill>
                  <a:schemeClr val="dk2"/>
                </a:solidFill>
              </a:rPr>
              <a:t> (directed by Rodrigo Sorogoyen, 2022). It is also based on real events. In this case the conflict is between the residents of a small village, when a company wants to buy land to set up a wind farm. When one couple refuses to sell, their nearest neighbours (practically their only neighbours) become hostile and violent.</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54" name="Google Shape;1054;p3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55" name="Google Shape;1055;p3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56" name="Google Shape;1056;p3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3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62" name="Google Shape;1062;p35"/>
          <p:cNvSpPr/>
          <p:nvPr/>
        </p:nvSpPr>
        <p:spPr>
          <a:xfrm>
            <a:off x="4567950" y="3953379"/>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63" name="Google Shape;1063;p35" descr="Imagen que contiene Icono&#10;&#10;El contenido generado por IA puede ser incorrecto."/>
          <p:cNvPicPr preferRelativeResize="0"/>
          <p:nvPr/>
        </p:nvPicPr>
        <p:blipFill rotWithShape="1">
          <a:blip r:embed="rId3">
            <a:alphaModFix/>
          </a:blip>
          <a:srcRect/>
          <a:stretch/>
        </p:blipFill>
        <p:spPr>
          <a:xfrm>
            <a:off x="4906551" y="1564803"/>
            <a:ext cx="3729449" cy="2543530"/>
          </a:xfrm>
          <a:prstGeom prst="rect">
            <a:avLst/>
          </a:prstGeom>
          <a:noFill/>
          <a:ln>
            <a:noFill/>
          </a:ln>
        </p:spPr>
      </p:pic>
      <p:sp>
        <p:nvSpPr>
          <p:cNvPr id="1064" name="Google Shape;1064;p35"/>
          <p:cNvSpPr txBox="1">
            <a:spLocks noGrp="1"/>
          </p:cNvSpPr>
          <p:nvPr>
            <p:ph type="body" idx="4294967295"/>
          </p:nvPr>
        </p:nvSpPr>
        <p:spPr>
          <a:xfrm>
            <a:off x="539748" y="1481176"/>
            <a:ext cx="3602266"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Another example is the one involving Luis Zahera, one of the actors in the Spanish film </a:t>
            </a:r>
            <a:r>
              <a:rPr lang="es-ES" sz="1400" i="1">
                <a:solidFill>
                  <a:schemeClr val="dk2"/>
                </a:solidFill>
                <a:latin typeface="Arial"/>
                <a:ea typeface="Arial"/>
                <a:cs typeface="Arial"/>
                <a:sym typeface="Arial"/>
              </a:rPr>
              <a:t>The Beasts.</a:t>
            </a:r>
            <a:endParaRPr sz="1400" i="1">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He is involved in the Greenpeace campaign which aims to prevent the multinational company Altri from establishing a pulp mill in Galicia. There are conflicting interests: defence of the land, environmental protection, economic interests, jobs…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1065" name="Google Shape;1065;p35" descr="El actor Luis Zahera se une al clamor para frenar la mega factoría de celulosa de Altri y los daños que ocasionaría en el medio ambiente y las personas de Galicia. &#10;Une tú también tu voz. Firma la petición: https://bit.ly/4d2ZzOs" title="Una amenaza en el corazón de Galicia">
            <a:hlinkClick r:id="rId4"/>
          </p:cNvPr>
          <p:cNvPicPr preferRelativeResize="0"/>
          <p:nvPr/>
        </p:nvPicPr>
        <p:blipFill rotWithShape="1">
          <a:blip r:embed="rId5">
            <a:alphaModFix/>
          </a:blip>
          <a:srcRect/>
          <a:stretch/>
        </p:blipFill>
        <p:spPr>
          <a:xfrm>
            <a:off x="5127172" y="1981200"/>
            <a:ext cx="3020787" cy="1751374"/>
          </a:xfrm>
          <a:prstGeom prst="rect">
            <a:avLst/>
          </a:prstGeom>
          <a:noFill/>
          <a:ln>
            <a:noFill/>
          </a:ln>
        </p:spPr>
      </p:pic>
      <p:sp>
        <p:nvSpPr>
          <p:cNvPr id="1066" name="Google Shape;1066;p3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67" name="Google Shape;1067;p3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68" name="Google Shape;1068;p3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72"/>
        <p:cNvGrpSpPr/>
        <p:nvPr/>
      </p:nvGrpSpPr>
      <p:grpSpPr>
        <a:xfrm>
          <a:off x="0" y="0"/>
          <a:ext cx="0" cy="0"/>
          <a:chOff x="0" y="0"/>
          <a:chExt cx="0" cy="0"/>
        </a:xfrm>
      </p:grpSpPr>
      <p:sp>
        <p:nvSpPr>
          <p:cNvPr id="1073" name="Google Shape;1073;p3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74" name="Google Shape;1074;p36"/>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As the following slide shows, challenges/tasks are set at the end of the sessions which will be part of the </a:t>
            </a:r>
            <a:r>
              <a:rPr lang="es-ES" sz="1400" i="1">
                <a:solidFill>
                  <a:srgbClr val="7030A0"/>
                </a:solidFill>
                <a:latin typeface="Arial"/>
                <a:ea typeface="Arial"/>
                <a:cs typeface="Arial"/>
                <a:sym typeface="Arial"/>
              </a:rPr>
              <a:t>Saving my territory </a:t>
            </a:r>
            <a:r>
              <a:rPr lang="es-ES" sz="1400">
                <a:solidFill>
                  <a:srgbClr val="7030A0"/>
                </a:solidFill>
                <a:latin typeface="Arial"/>
                <a:ea typeface="Arial"/>
                <a:cs typeface="Arial"/>
                <a:sym typeface="Arial"/>
              </a:rPr>
              <a:t>research project that the students must carry out during the programme.</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For the next session, ask them to look at their surroundings and identify any possible problems they want to work on. The idea is with the information provided in today's session, they open their minds and look at their environment from a different perspective.</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1075" name="Google Shape;1075;p36"/>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1.3. </a:t>
            </a:r>
            <a:r>
              <a:rPr lang="es-ES" sz="2000" i="1">
                <a:solidFill>
                  <a:srgbClr val="7030A0"/>
                </a:solidFill>
              </a:rPr>
              <a:t>Saving my territory…</a:t>
            </a:r>
            <a:endParaRPr sz="2000" b="0" i="1"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7030A0"/>
              </a:solidFill>
              <a:latin typeface="Arial"/>
              <a:ea typeface="Arial"/>
              <a:cs typeface="Arial"/>
              <a:sym typeface="Arial"/>
            </a:endParaRPr>
          </a:p>
        </p:txBody>
      </p:sp>
      <p:sp>
        <p:nvSpPr>
          <p:cNvPr id="1076" name="Google Shape;1076;p3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1077" name="Google Shape;1077;p3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1"/>
        <p:cNvGrpSpPr/>
        <p:nvPr/>
      </p:nvGrpSpPr>
      <p:grpSpPr>
        <a:xfrm>
          <a:off x="0" y="0"/>
          <a:ext cx="0" cy="0"/>
          <a:chOff x="0" y="0"/>
          <a:chExt cx="0" cy="0"/>
        </a:xfrm>
      </p:grpSpPr>
      <p:sp>
        <p:nvSpPr>
          <p:cNvPr id="1082" name="Google Shape;1082;p37"/>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83" name="Google Shape;1083;p37"/>
          <p:cNvSpPr txBox="1"/>
          <p:nvPr/>
        </p:nvSpPr>
        <p:spPr>
          <a:xfrm>
            <a:off x="2333715" y="3836357"/>
            <a:ext cx="3291851" cy="65212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Write a list of proposals/problems you see in your surroundings</a:t>
            </a:r>
            <a:endParaRPr/>
          </a:p>
        </p:txBody>
      </p:sp>
      <p:sp>
        <p:nvSpPr>
          <p:cNvPr id="1084" name="Google Shape;1084;p37"/>
          <p:cNvSpPr txBox="1"/>
          <p:nvPr/>
        </p:nvSpPr>
        <p:spPr>
          <a:xfrm>
            <a:off x="3762667" y="3251785"/>
            <a:ext cx="2531114" cy="44725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Consider possible solutions</a:t>
            </a:r>
            <a:endParaRPr/>
          </a:p>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 </a:t>
            </a:r>
            <a:endParaRPr/>
          </a:p>
        </p:txBody>
      </p:sp>
      <p:sp>
        <p:nvSpPr>
          <p:cNvPr id="1085" name="Google Shape;1085;p37"/>
          <p:cNvSpPr txBox="1"/>
          <p:nvPr/>
        </p:nvSpPr>
        <p:spPr>
          <a:xfrm>
            <a:off x="4139630" y="2478927"/>
            <a:ext cx="2894276" cy="602476"/>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Explain how these solutions could be carried out</a:t>
            </a:r>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86" name="Google Shape;1086;p37"/>
          <p:cNvSpPr txBox="1"/>
          <p:nvPr/>
        </p:nvSpPr>
        <p:spPr>
          <a:xfrm>
            <a:off x="4531008" y="1701022"/>
            <a:ext cx="3241933" cy="65212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Explain the pros and cons of each proposed solution</a:t>
            </a:r>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87" name="Google Shape;1087;p37"/>
          <p:cNvSpPr/>
          <p:nvPr/>
        </p:nvSpPr>
        <p:spPr>
          <a:xfrm>
            <a:off x="2297934" y="3815030"/>
            <a:ext cx="3327633" cy="673450"/>
          </a:xfrm>
          <a:custGeom>
            <a:avLst/>
            <a:gdLst/>
            <a:ahLst/>
            <a:cxnLst/>
            <a:rect l="l" t="t" r="r" b="b"/>
            <a:pathLst>
              <a:path w="3327633" h="673450" extrusionOk="0">
                <a:moveTo>
                  <a:pt x="24685" y="19312"/>
                </a:moveTo>
                <a:cubicBezTo>
                  <a:pt x="57386" y="-28088"/>
                  <a:pt x="3142824" y="19276"/>
                  <a:pt x="3301606" y="19312"/>
                </a:cubicBezTo>
                <a:cubicBezTo>
                  <a:pt x="3372795" y="88912"/>
                  <a:pt x="3313369" y="449741"/>
                  <a:pt x="3301606" y="664172"/>
                </a:cubicBezTo>
                <a:cubicBezTo>
                  <a:pt x="1936776" y="799724"/>
                  <a:pt x="1021448" y="508566"/>
                  <a:pt x="52849" y="666437"/>
                </a:cubicBezTo>
                <a:cubicBezTo>
                  <a:pt x="29158" y="438522"/>
                  <a:pt x="-13468" y="261390"/>
                  <a:pt x="24685" y="193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88" name="Google Shape;1088;p37"/>
          <p:cNvSpPr/>
          <p:nvPr/>
        </p:nvSpPr>
        <p:spPr>
          <a:xfrm>
            <a:off x="4154571" y="2449256"/>
            <a:ext cx="2894275" cy="655011"/>
          </a:xfrm>
          <a:custGeom>
            <a:avLst/>
            <a:gdLst/>
            <a:ahLst/>
            <a:cxnLst/>
            <a:rect l="l" t="t" r="r" b="b"/>
            <a:pathLst>
              <a:path w="2894275" h="655011" extrusionOk="0">
                <a:moveTo>
                  <a:pt x="21470" y="18783"/>
                </a:moveTo>
                <a:cubicBezTo>
                  <a:pt x="59158" y="-20702"/>
                  <a:pt x="2736056" y="16873"/>
                  <a:pt x="2871637" y="18783"/>
                </a:cubicBezTo>
                <a:cubicBezTo>
                  <a:pt x="2929593" y="84983"/>
                  <a:pt x="2863087" y="437970"/>
                  <a:pt x="2871637" y="645987"/>
                </a:cubicBezTo>
                <a:cubicBezTo>
                  <a:pt x="1897457" y="674879"/>
                  <a:pt x="611596" y="677134"/>
                  <a:pt x="45966" y="648190"/>
                </a:cubicBezTo>
                <a:cubicBezTo>
                  <a:pt x="23004" y="426559"/>
                  <a:pt x="238" y="258435"/>
                  <a:pt x="21470" y="18783"/>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89" name="Google Shape;1089;p37"/>
          <p:cNvSpPr/>
          <p:nvPr/>
        </p:nvSpPr>
        <p:spPr>
          <a:xfrm>
            <a:off x="3762667" y="3251785"/>
            <a:ext cx="2566035" cy="443449"/>
          </a:xfrm>
          <a:custGeom>
            <a:avLst/>
            <a:gdLst/>
            <a:ahLst/>
            <a:cxnLst/>
            <a:rect l="l" t="t" r="r" b="b"/>
            <a:pathLst>
              <a:path w="2566035" h="443449" extrusionOk="0">
                <a:moveTo>
                  <a:pt x="19035" y="12716"/>
                </a:moveTo>
                <a:cubicBezTo>
                  <a:pt x="44075" y="-19606"/>
                  <a:pt x="2425209" y="13077"/>
                  <a:pt x="2545965" y="12716"/>
                </a:cubicBezTo>
                <a:cubicBezTo>
                  <a:pt x="2579048" y="54678"/>
                  <a:pt x="2548271" y="296416"/>
                  <a:pt x="2545965" y="437340"/>
                </a:cubicBezTo>
                <a:cubicBezTo>
                  <a:pt x="2068359" y="572224"/>
                  <a:pt x="398050" y="281422"/>
                  <a:pt x="40753" y="438831"/>
                </a:cubicBezTo>
                <a:cubicBezTo>
                  <a:pt x="28300" y="290477"/>
                  <a:pt x="-8062" y="174880"/>
                  <a:pt x="19035" y="1271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90" name="Google Shape;1090;p37"/>
          <p:cNvSpPr/>
          <p:nvPr/>
        </p:nvSpPr>
        <p:spPr>
          <a:xfrm>
            <a:off x="4538298" y="1697219"/>
            <a:ext cx="3214244" cy="652122"/>
          </a:xfrm>
          <a:custGeom>
            <a:avLst/>
            <a:gdLst/>
            <a:ahLst/>
            <a:cxnLst/>
            <a:rect l="l" t="t" r="r" b="b"/>
            <a:pathLst>
              <a:path w="3214244" h="652122" extrusionOk="0">
                <a:moveTo>
                  <a:pt x="23844" y="18701"/>
                </a:moveTo>
                <a:cubicBezTo>
                  <a:pt x="58270" y="-25425"/>
                  <a:pt x="3057362" y="10526"/>
                  <a:pt x="3189104" y="18701"/>
                </a:cubicBezTo>
                <a:cubicBezTo>
                  <a:pt x="3244047" y="83171"/>
                  <a:pt x="3213733" y="435074"/>
                  <a:pt x="3189104" y="643138"/>
                </a:cubicBezTo>
                <a:cubicBezTo>
                  <a:pt x="2549813" y="778185"/>
                  <a:pt x="784448" y="487622"/>
                  <a:pt x="51048" y="645331"/>
                </a:cubicBezTo>
                <a:cubicBezTo>
                  <a:pt x="29138" y="425199"/>
                  <a:pt x="-24289" y="247687"/>
                  <a:pt x="23844" y="1870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91" name="Google Shape;1091;p37"/>
          <p:cNvSpPr/>
          <p:nvPr/>
        </p:nvSpPr>
        <p:spPr>
          <a:xfrm rot="-331623" flipH="1">
            <a:off x="1455089" y="1413929"/>
            <a:ext cx="2328653" cy="1621028"/>
          </a:xfrm>
          <a:prstGeom prst="wedgeEllipseCallout">
            <a:avLst>
              <a:gd name="adj1" fmla="val 58621"/>
              <a:gd name="adj2" fmla="val 2354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grpSp>
        <p:nvGrpSpPr>
          <p:cNvPr id="1092" name="Google Shape;1092;p37"/>
          <p:cNvGrpSpPr/>
          <p:nvPr/>
        </p:nvGrpSpPr>
        <p:grpSpPr>
          <a:xfrm>
            <a:off x="4963939" y="1843639"/>
            <a:ext cx="3632894" cy="2707249"/>
            <a:chOff x="3554232" y="922047"/>
            <a:chExt cx="4870229" cy="3629316"/>
          </a:xfrm>
        </p:grpSpPr>
        <p:cxnSp>
          <p:nvCxnSpPr>
            <p:cNvPr id="1093" name="Google Shape;1093;p37"/>
            <p:cNvCxnSpPr/>
            <p:nvPr/>
          </p:nvCxnSpPr>
          <p:spPr>
            <a:xfrm rot="10800000" flipH="1">
              <a:off x="3554232" y="3644123"/>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4" name="Google Shape;1094;p37"/>
            <p:cNvCxnSpPr/>
            <p:nvPr/>
          </p:nvCxnSpPr>
          <p:spPr>
            <a:xfrm rot="10800000" flipH="1">
              <a:off x="4526274" y="2736883"/>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5" name="Google Shape;1095;p37"/>
            <p:cNvCxnSpPr/>
            <p:nvPr/>
          </p:nvCxnSpPr>
          <p:spPr>
            <a:xfrm rot="10800000" flipH="1">
              <a:off x="5508335" y="1828177"/>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6" name="Google Shape;1096;p37"/>
            <p:cNvCxnSpPr/>
            <p:nvPr/>
          </p:nvCxnSpPr>
          <p:spPr>
            <a:xfrm rot="10800000" flipH="1">
              <a:off x="6480377" y="922047"/>
              <a:ext cx="1944084" cy="907240"/>
            </a:xfrm>
            <a:prstGeom prst="bentConnector3">
              <a:avLst>
                <a:gd name="adj1" fmla="val 50000"/>
              </a:avLst>
            </a:prstGeom>
            <a:noFill/>
            <a:ln w="9525" cap="flat" cmpd="sng">
              <a:solidFill>
                <a:srgbClr val="C00000"/>
              </a:solidFill>
              <a:prstDash val="solid"/>
              <a:round/>
              <a:headEnd type="none" w="sm" len="sm"/>
              <a:tailEnd type="triangle" w="med" len="med"/>
            </a:ln>
          </p:spPr>
        </p:cxnSp>
      </p:grpSp>
      <p:sp>
        <p:nvSpPr>
          <p:cNvPr id="1097" name="Google Shape;1097;p37"/>
          <p:cNvSpPr txBox="1"/>
          <p:nvPr/>
        </p:nvSpPr>
        <p:spPr>
          <a:xfrm>
            <a:off x="3198424" y="3216990"/>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a:p>
        </p:txBody>
      </p:sp>
      <p:sp>
        <p:nvSpPr>
          <p:cNvPr id="1098" name="Google Shape;1098;p37"/>
          <p:cNvSpPr txBox="1"/>
          <p:nvPr/>
        </p:nvSpPr>
        <p:spPr>
          <a:xfrm>
            <a:off x="1792803" y="391001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a:p>
        </p:txBody>
      </p:sp>
      <p:sp>
        <p:nvSpPr>
          <p:cNvPr id="1099" name="Google Shape;1099;p37"/>
          <p:cNvSpPr txBox="1"/>
          <p:nvPr/>
        </p:nvSpPr>
        <p:spPr>
          <a:xfrm>
            <a:off x="3631816" y="253712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a:p>
        </p:txBody>
      </p:sp>
      <p:sp>
        <p:nvSpPr>
          <p:cNvPr id="1100" name="Google Shape;1100;p37"/>
          <p:cNvSpPr txBox="1"/>
          <p:nvPr/>
        </p:nvSpPr>
        <p:spPr>
          <a:xfrm>
            <a:off x="3988592" y="1723615"/>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a:p>
        </p:txBody>
      </p:sp>
      <p:sp>
        <p:nvSpPr>
          <p:cNvPr id="1101" name="Google Shape;1101;p37"/>
          <p:cNvSpPr txBox="1"/>
          <p:nvPr/>
        </p:nvSpPr>
        <p:spPr>
          <a:xfrm>
            <a:off x="1623283" y="1644829"/>
            <a:ext cx="2053500" cy="13491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For the next session, look around you and find what doesn't work. Follow these steps:</a:t>
            </a:r>
            <a:endParaRPr>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1102" name="Google Shape;1102;p37"/>
          <p:cNvGrpSpPr/>
          <p:nvPr/>
        </p:nvGrpSpPr>
        <p:grpSpPr>
          <a:xfrm>
            <a:off x="490131" y="2303496"/>
            <a:ext cx="821230" cy="2113369"/>
            <a:chOff x="450718" y="3715931"/>
            <a:chExt cx="894911" cy="2302979"/>
          </a:xfrm>
        </p:grpSpPr>
        <p:sp>
          <p:nvSpPr>
            <p:cNvPr id="1103" name="Google Shape;1103;p37"/>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4" name="Google Shape;1104;p37"/>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5" name="Google Shape;1105;p37"/>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6" name="Google Shape;1106;p37"/>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7" name="Google Shape;1107;p37"/>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8" name="Google Shape;1108;p37"/>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09" name="Google Shape;1109;p37"/>
            <p:cNvGrpSpPr/>
            <p:nvPr/>
          </p:nvGrpSpPr>
          <p:grpSpPr>
            <a:xfrm>
              <a:off x="771529" y="4909052"/>
              <a:ext cx="266446" cy="274938"/>
              <a:chOff x="771529" y="4909052"/>
              <a:chExt cx="266446" cy="274938"/>
            </a:xfrm>
          </p:grpSpPr>
          <p:sp>
            <p:nvSpPr>
              <p:cNvPr id="1110" name="Google Shape;1110;p37"/>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1" name="Google Shape;1111;p37"/>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2" name="Google Shape;1112;p37"/>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3" name="Google Shape;1113;p37"/>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4" name="Google Shape;1114;p37"/>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5" name="Google Shape;1115;p37"/>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16" name="Google Shape;1116;p37"/>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7" name="Google Shape;1117;p37"/>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8" name="Google Shape;1118;p37"/>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9" name="Google Shape;1119;p37"/>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0" name="Google Shape;1120;p37"/>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21" name="Google Shape;1121;p37"/>
            <p:cNvGrpSpPr/>
            <p:nvPr/>
          </p:nvGrpSpPr>
          <p:grpSpPr>
            <a:xfrm>
              <a:off x="955342" y="4072114"/>
              <a:ext cx="43988" cy="51405"/>
              <a:chOff x="955342" y="4072114"/>
              <a:chExt cx="43988" cy="51405"/>
            </a:xfrm>
          </p:grpSpPr>
          <p:sp>
            <p:nvSpPr>
              <p:cNvPr id="1122" name="Google Shape;1122;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3" name="Google Shape;1123;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4" name="Google Shape;1124;p37"/>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125" name="Google Shape;1125;p37"/>
            <p:cNvGrpSpPr/>
            <p:nvPr/>
          </p:nvGrpSpPr>
          <p:grpSpPr>
            <a:xfrm>
              <a:off x="786459" y="4077810"/>
              <a:ext cx="51050" cy="60226"/>
              <a:chOff x="786459" y="4077810"/>
              <a:chExt cx="51050" cy="60226"/>
            </a:xfrm>
          </p:grpSpPr>
          <p:sp>
            <p:nvSpPr>
              <p:cNvPr id="1126" name="Google Shape;1126;p37"/>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7" name="Google Shape;1127;p37"/>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28" name="Google Shape;1128;p37"/>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9" name="Google Shape;1129;p37"/>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30" name="Google Shape;1130;p3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131" name="Google Shape;1131;p3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
        <p:nvSpPr>
          <p:cNvPr id="1132" name="Google Shape;1132;p3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i="1">
                <a:solidFill>
                  <a:srgbClr val="C00000"/>
                </a:solidFill>
              </a:rPr>
              <a:t>Saving my territory…</a:t>
            </a:r>
            <a:endParaRPr sz="2000" b="0" i="1"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Google Shape;1137;g36364900814_0_141"/>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138" name="Google Shape;1138;g36364900814_0_141"/>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ES" sz="1200" b="1" i="0" u="none" strike="noStrike" cap="none">
                <a:solidFill>
                  <a:srgbClr val="424242"/>
                </a:solidFill>
                <a:latin typeface="Arial"/>
                <a:ea typeface="Arial"/>
                <a:cs typeface="Arial"/>
                <a:sym typeface="Arial"/>
              </a:rPr>
              <a:t> © 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Please use the following reference when citing this work:</a:t>
            </a:r>
            <a:endParaRPr sz="1200" b="1">
              <a:solidFill>
                <a:srgbClr val="424242"/>
              </a:solidFil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Name(s) and surname(s) of the signatory/ies to this document (2025). Document title. </a:t>
            </a:r>
            <a:r>
              <a:rPr lang="es-ES" sz="1200" b="1" i="1">
                <a:solidFill>
                  <a:srgbClr val="424242"/>
                </a:solidFill>
              </a:rPr>
              <a:t>Saving My Territory</a:t>
            </a:r>
            <a:r>
              <a:rPr lang="es-ES" sz="1200" b="1">
                <a:solidFill>
                  <a:srgbClr val="424242"/>
                </a:solidFill>
              </a:rPr>
              <a:t> Intellectual Enrichment Programme. Miguel Hernández University of Elche. Available at https://salvandomiterritorio.umh.es/</a:t>
            </a:r>
            <a:endParaRPr sz="1200" b="1">
              <a:solidFill>
                <a:srgbClr val="424242"/>
              </a:solidFill>
            </a:endParaRPr>
          </a:p>
          <a:p>
            <a:pPr marL="0" marR="0" lvl="0" indent="0" algn="l" rtl="0">
              <a:lnSpc>
                <a:spcPct val="100000"/>
              </a:lnSpc>
              <a:spcBef>
                <a:spcPts val="0"/>
              </a:spcBef>
              <a:spcAft>
                <a:spcPts val="0"/>
              </a:spcAft>
              <a:buClr>
                <a:srgbClr val="424242"/>
              </a:buClr>
              <a:buSzPts val="1200"/>
              <a:buFont typeface="Arial"/>
              <a:buNone/>
            </a:pPr>
            <a:endParaRPr sz="1200" b="1">
              <a:solidFill>
                <a:srgbClr val="424242"/>
              </a:solidFill>
            </a:endParaRPr>
          </a:p>
        </p:txBody>
      </p:sp>
      <p:grpSp>
        <p:nvGrpSpPr>
          <p:cNvPr id="1139" name="Google Shape;1139;g36364900814_0_141"/>
          <p:cNvGrpSpPr/>
          <p:nvPr/>
        </p:nvGrpSpPr>
        <p:grpSpPr>
          <a:xfrm>
            <a:off x="1560797" y="4169916"/>
            <a:ext cx="6335656" cy="594167"/>
            <a:chOff x="1280599" y="4169916"/>
            <a:chExt cx="6335656" cy="594167"/>
          </a:xfrm>
        </p:grpSpPr>
        <p:grpSp>
          <p:nvGrpSpPr>
            <p:cNvPr id="1140" name="Google Shape;1140;g36364900814_0_141"/>
            <p:cNvGrpSpPr/>
            <p:nvPr/>
          </p:nvGrpSpPr>
          <p:grpSpPr>
            <a:xfrm>
              <a:off x="6337375" y="4169916"/>
              <a:ext cx="1278880" cy="594167"/>
              <a:chOff x="-2844824" y="2492896"/>
              <a:chExt cx="3200400" cy="1486904"/>
            </a:xfrm>
          </p:grpSpPr>
          <p:pic>
            <p:nvPicPr>
              <p:cNvPr id="1141" name="Google Shape;1141;g36364900814_0_141"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1142" name="Google Shape;1142;g36364900814_0_141"/>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143" name="Google Shape;1143;g36364900814_0_141"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1144" name="Google Shape;1144;g36364900814_0_141"/>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1145" name="Google Shape;1145;g36364900814_0_141"/>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46" name="Google Shape;1146;g36364900814_0_141"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0"/>
        <p:cNvGrpSpPr/>
        <p:nvPr/>
      </p:nvGrpSpPr>
      <p:grpSpPr>
        <a:xfrm>
          <a:off x="0" y="0"/>
          <a:ext cx="0" cy="0"/>
          <a:chOff x="0" y="0"/>
          <a:chExt cx="0" cy="0"/>
        </a:xfrm>
      </p:grpSpPr>
      <p:sp>
        <p:nvSpPr>
          <p:cNvPr id="1151" name="Google Shape;1151;g36364900814_0_15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152" name="Google Shape;1152;g36364900814_0_154"/>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Workshop on Research and the Scientific Method</a:t>
            </a:r>
            <a:endParaRPr sz="3000">
              <a:solidFill>
                <a:srgbClr val="C00000"/>
              </a:solidFill>
            </a:endParaRPr>
          </a:p>
          <a:p>
            <a:pPr marL="0" marR="0" lvl="0" indent="0" algn="ctr" rtl="0">
              <a:lnSpc>
                <a:spcPct val="100000"/>
              </a:lnSpc>
              <a:spcBef>
                <a:spcPts val="1800"/>
              </a:spcBef>
              <a:spcAft>
                <a:spcPts val="0"/>
              </a:spcAft>
              <a:buClr>
                <a:srgbClr val="000000"/>
              </a:buClr>
              <a:buSzPts val="4000"/>
              <a:buFont typeface="Arial"/>
              <a:buNone/>
            </a:pPr>
            <a:r>
              <a:rPr lang="es-ES" sz="4000">
                <a:solidFill>
                  <a:srgbClr val="424242"/>
                </a:solidFill>
              </a:rPr>
              <a:t>Thank you</a:t>
            </a:r>
            <a:endParaRPr sz="3000" b="0" i="0" u="none" strike="noStrike" cap="none">
              <a:solidFill>
                <a:srgbClr val="C00000"/>
              </a:solidFill>
              <a:latin typeface="Bebas Neue"/>
              <a:ea typeface="Bebas Neue"/>
              <a:cs typeface="Bebas Neue"/>
              <a:sym typeface="Bebas Neue"/>
            </a:endParaRPr>
          </a:p>
        </p:txBody>
      </p:sp>
      <p:grpSp>
        <p:nvGrpSpPr>
          <p:cNvPr id="1153" name="Google Shape;1153;g36364900814_0_154"/>
          <p:cNvGrpSpPr/>
          <p:nvPr/>
        </p:nvGrpSpPr>
        <p:grpSpPr>
          <a:xfrm>
            <a:off x="1560797" y="4169916"/>
            <a:ext cx="6335656" cy="594167"/>
            <a:chOff x="1280599" y="4169916"/>
            <a:chExt cx="6335656" cy="594167"/>
          </a:xfrm>
        </p:grpSpPr>
        <p:grpSp>
          <p:nvGrpSpPr>
            <p:cNvPr id="1154" name="Google Shape;1154;g36364900814_0_154"/>
            <p:cNvGrpSpPr/>
            <p:nvPr/>
          </p:nvGrpSpPr>
          <p:grpSpPr>
            <a:xfrm>
              <a:off x="6337375" y="4169916"/>
              <a:ext cx="1278880" cy="594167"/>
              <a:chOff x="-2844824" y="2492896"/>
              <a:chExt cx="3200400" cy="1486904"/>
            </a:xfrm>
          </p:grpSpPr>
          <p:pic>
            <p:nvPicPr>
              <p:cNvPr id="1155" name="Google Shape;1155;g36364900814_0_154"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1156" name="Google Shape;1156;g36364900814_0_15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157" name="Google Shape;1157;g36364900814_0_154"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1158" name="Google Shape;1158;g36364900814_0_154"/>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1159" name="Google Shape;1159;g36364900814_0_154"/>
          <p:cNvSpPr txBox="1"/>
          <p:nvPr/>
        </p:nvSpPr>
        <p:spPr>
          <a:xfrm>
            <a:off x="539750" y="2454616"/>
            <a:ext cx="8096400" cy="1293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200" b="1">
                <a:solidFill>
                  <a:srgbClr val="424242"/>
                </a:solidFill>
              </a:rPr>
              <a:t>Ángeles Gómez Martínez</a:t>
            </a:r>
            <a:endParaRPr sz="1200" b="1">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u="sng">
                <a:solidFill>
                  <a:srgbClr val="424242"/>
                </a:solidFill>
                <a:hlinkClick r:id="rId6">
                  <a:extLst>
                    <a:ext uri="{A12FA001-AC4F-418D-AE19-62706E023703}">
                      <ahyp:hlinkClr xmlns:ahyp="http://schemas.microsoft.com/office/drawing/2018/hyperlinkcolor" val="tx"/>
                    </a:ext>
                  </a:extLst>
                </a:hlinkClick>
              </a:rPr>
              <a:t>a.gomez@umh.es</a:t>
            </a: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endParaRPr sz="1200">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a:solidFill>
                <a:srgbClr val="42424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9"/>
        <p:cNvGrpSpPr/>
        <p:nvPr/>
      </p:nvGrpSpPr>
      <p:grpSpPr>
        <a:xfrm>
          <a:off x="0" y="0"/>
          <a:ext cx="0" cy="0"/>
          <a:chOff x="0" y="0"/>
          <a:chExt cx="0" cy="0"/>
        </a:xfrm>
      </p:grpSpPr>
      <p:sp>
        <p:nvSpPr>
          <p:cNvPr id="270" name="Google Shape;270;p4"/>
          <p:cNvSpPr txBox="1"/>
          <p:nvPr/>
        </p:nvSpPr>
        <p:spPr>
          <a:xfrm>
            <a:off x="5223348" y="724754"/>
            <a:ext cx="3003623" cy="206198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i="1"/>
              <a:t>Saving my territory</a:t>
            </a:r>
            <a:endParaRPr/>
          </a:p>
          <a:p>
            <a:pPr marL="0" marR="0" lvl="0" indent="0" algn="ctr" rtl="0">
              <a:lnSpc>
                <a:spcPct val="100000"/>
              </a:lnSpc>
              <a:spcBef>
                <a:spcPts val="0"/>
              </a:spcBef>
              <a:spcAft>
                <a:spcPts val="0"/>
              </a:spcAft>
              <a:buClr>
                <a:srgbClr val="000000"/>
              </a:buClr>
              <a:buSzPts val="1600"/>
              <a:buFont typeface="Roboto"/>
              <a:buNone/>
            </a:pPr>
            <a:br>
              <a:rPr lang="es-ES" sz="1400" b="0" i="0" u="none" strike="noStrike" cap="none">
                <a:solidFill>
                  <a:srgbClr val="000000"/>
                </a:solidFill>
                <a:latin typeface="Arial"/>
                <a:ea typeface="Arial"/>
                <a:cs typeface="Arial"/>
                <a:sym typeface="Arial"/>
              </a:rPr>
            </a:br>
            <a:r>
              <a:rPr lang="es-ES"/>
              <a:t>Scientific research projects for curious minds</a:t>
            </a:r>
            <a:endParaRPr/>
          </a:p>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p:txBody>
      </p:sp>
      <p:sp>
        <p:nvSpPr>
          <p:cNvPr id="271" name="Google Shape;271;p4"/>
          <p:cNvSpPr/>
          <p:nvPr/>
        </p:nvSpPr>
        <p:spPr>
          <a:xfrm rot="-5400000">
            <a:off x="5696597" y="287330"/>
            <a:ext cx="2040815" cy="2994805"/>
          </a:xfrm>
          <a:custGeom>
            <a:avLst/>
            <a:gdLst/>
            <a:ahLst/>
            <a:cxnLst/>
            <a:rect l="l" t="t" r="r" b="b"/>
            <a:pathLst>
              <a:path w="2040815" h="2994805" extrusionOk="0">
                <a:moveTo>
                  <a:pt x="15139" y="85882"/>
                </a:moveTo>
                <a:cubicBezTo>
                  <a:pt x="30434" y="-93760"/>
                  <a:pt x="1929188" y="50478"/>
                  <a:pt x="2024852" y="85882"/>
                </a:cubicBezTo>
                <a:cubicBezTo>
                  <a:pt x="2170972" y="392337"/>
                  <a:pt x="1927605" y="2001301"/>
                  <a:pt x="2024852" y="2953548"/>
                </a:cubicBezTo>
                <a:cubicBezTo>
                  <a:pt x="1329608" y="3023236"/>
                  <a:pt x="426656" y="3049176"/>
                  <a:pt x="32412" y="2963622"/>
                </a:cubicBezTo>
                <a:cubicBezTo>
                  <a:pt x="-106092" y="1931954"/>
                  <a:pt x="102843" y="1159255"/>
                  <a:pt x="15139" y="8588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2" name="Google Shape;272;p4"/>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3" name="Google Shape;273;p4"/>
          <p:cNvSpPr/>
          <p:nvPr/>
        </p:nvSpPr>
        <p:spPr>
          <a:xfrm>
            <a:off x="4762620" y="3894801"/>
            <a:ext cx="1783496" cy="342718"/>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4" name="Google Shape;274;p4"/>
          <p:cNvSpPr/>
          <p:nvPr/>
        </p:nvSpPr>
        <p:spPr>
          <a:xfrm rot="10800000">
            <a:off x="1505685" y="3922367"/>
            <a:ext cx="2777555" cy="650652"/>
          </a:xfrm>
          <a:custGeom>
            <a:avLst/>
            <a:gdLst/>
            <a:ahLst/>
            <a:cxnLst/>
            <a:rect l="l" t="t" r="r" b="b"/>
            <a:pathLst>
              <a:path w="7760380" h="1443525" extrusionOk="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5" name="Google Shape;275;p4"/>
          <p:cNvSpPr/>
          <p:nvPr/>
        </p:nvSpPr>
        <p:spPr>
          <a:xfrm>
            <a:off x="5969387" y="792146"/>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4"/>
          <p:cNvSpPr/>
          <p:nvPr/>
        </p:nvSpPr>
        <p:spPr>
          <a:xfrm rot="2486647">
            <a:off x="6877211" y="2161706"/>
            <a:ext cx="403989" cy="40068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3" t="-4430" r="-16586" b="-586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7" name="Google Shape;277;p4"/>
          <p:cNvSpPr/>
          <p:nvPr/>
        </p:nvSpPr>
        <p:spPr>
          <a:xfrm rot="-7232946">
            <a:off x="6210100" y="2254712"/>
            <a:ext cx="653539" cy="381125"/>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8" name="Google Shape;278;p4"/>
          <p:cNvSpPr/>
          <p:nvPr/>
        </p:nvSpPr>
        <p:spPr>
          <a:xfrm flipH="1">
            <a:off x="825346" y="746699"/>
            <a:ext cx="3390315" cy="1689100"/>
          </a:xfrm>
          <a:prstGeom prst="wedgeEllipseCallout">
            <a:avLst>
              <a:gd name="adj1" fmla="val -72878"/>
              <a:gd name="adj2" fmla="val 5323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79" name="Google Shape;279;p4"/>
          <p:cNvSpPr txBox="1"/>
          <p:nvPr/>
        </p:nvSpPr>
        <p:spPr>
          <a:xfrm>
            <a:off x="926805" y="919330"/>
            <a:ext cx="2946366" cy="142756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Welcome, curious minds!</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a:t>In </a:t>
            </a:r>
            <a:r>
              <a:rPr lang="es-ES" sz="1200" i="1"/>
              <a:t>Saving My Territory </a:t>
            </a:r>
            <a:r>
              <a:rPr lang="es-ES" sz="1200"/>
              <a:t>we'll be looking at real problems around us to find solutions scientifically.</a:t>
            </a:r>
            <a:endParaRPr/>
          </a:p>
          <a:p>
            <a:pPr marL="12700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I'm Lucía and I'll be your guide through the process.</a:t>
            </a:r>
            <a:endParaRPr/>
          </a:p>
        </p:txBody>
      </p:sp>
      <p:grpSp>
        <p:nvGrpSpPr>
          <p:cNvPr id="280" name="Google Shape;280;p4"/>
          <p:cNvGrpSpPr/>
          <p:nvPr/>
        </p:nvGrpSpPr>
        <p:grpSpPr>
          <a:xfrm>
            <a:off x="2450375" y="2841291"/>
            <a:ext cx="736858" cy="1532594"/>
            <a:chOff x="3077675" y="861691"/>
            <a:chExt cx="736858" cy="1532594"/>
          </a:xfrm>
        </p:grpSpPr>
        <p:sp>
          <p:nvSpPr>
            <p:cNvPr id="281" name="Google Shape;281;p4"/>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2" name="Google Shape;282;p4"/>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3" name="Google Shape;283;p4"/>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4" name="Google Shape;284;p4"/>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5" name="Google Shape;285;p4"/>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6" name="Google Shape;286;p4"/>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7" name="Google Shape;287;p4"/>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8" name="Google Shape;288;p4"/>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9" name="Google Shape;289;p4"/>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0" name="Google Shape;290;p4"/>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1" name="Google Shape;291;p4"/>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2" name="Google Shape;292;p4"/>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3" name="Google Shape;293;p4"/>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4" name="Google Shape;294;p4"/>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95" name="Google Shape;295;p4"/>
          <p:cNvGrpSpPr/>
          <p:nvPr/>
        </p:nvGrpSpPr>
        <p:grpSpPr>
          <a:xfrm>
            <a:off x="1691534" y="2818479"/>
            <a:ext cx="732054" cy="1463198"/>
            <a:chOff x="4212091" y="4614060"/>
            <a:chExt cx="732054" cy="1463198"/>
          </a:xfrm>
        </p:grpSpPr>
        <p:sp>
          <p:nvSpPr>
            <p:cNvPr id="296" name="Google Shape;296;p4"/>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7" name="Google Shape;297;p4"/>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8" name="Google Shape;298;p4"/>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9" name="Google Shape;299;p4"/>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0" name="Google Shape;300;p4"/>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1" name="Google Shape;301;p4"/>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2" name="Google Shape;302;p4"/>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3" name="Google Shape;303;p4"/>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4" name="Google Shape;304;p4"/>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5" name="Google Shape;305;p4"/>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06" name="Google Shape;306;p4"/>
          <p:cNvGrpSpPr/>
          <p:nvPr/>
        </p:nvGrpSpPr>
        <p:grpSpPr>
          <a:xfrm>
            <a:off x="3212182" y="2925358"/>
            <a:ext cx="786759" cy="1386575"/>
            <a:chOff x="2892615" y="3011549"/>
            <a:chExt cx="786759" cy="1386575"/>
          </a:xfrm>
        </p:grpSpPr>
        <p:sp>
          <p:nvSpPr>
            <p:cNvPr id="307" name="Google Shape;307;p4"/>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8" name="Google Shape;308;p4"/>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9" name="Google Shape;309;p4"/>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0" name="Google Shape;310;p4"/>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1" name="Google Shape;311;p4"/>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2" name="Google Shape;312;p4"/>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3" name="Google Shape;313;p4"/>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4" name="Google Shape;314;p4"/>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5" name="Google Shape;315;p4"/>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6" name="Google Shape;316;p4"/>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7" name="Google Shape;317;p4"/>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8" name="Google Shape;318;p4"/>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9" name="Google Shape;319;p4"/>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0" name="Google Shape;320;p4"/>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1" name="Google Shape;321;p4"/>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22" name="Google Shape;322;p4"/>
          <p:cNvGrpSpPr/>
          <p:nvPr/>
        </p:nvGrpSpPr>
        <p:grpSpPr>
          <a:xfrm flipH="1">
            <a:off x="5016611" y="2015559"/>
            <a:ext cx="895215" cy="2113369"/>
            <a:chOff x="450718" y="3715931"/>
            <a:chExt cx="894911" cy="2302979"/>
          </a:xfrm>
        </p:grpSpPr>
        <p:sp>
          <p:nvSpPr>
            <p:cNvPr id="323" name="Google Shape;323;p4"/>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4" name="Google Shape;324;p4"/>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5" name="Google Shape;325;p4"/>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6" name="Google Shape;326;p4"/>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7" name="Google Shape;327;p4"/>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8" name="Google Shape;328;p4"/>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29" name="Google Shape;329;p4"/>
            <p:cNvGrpSpPr/>
            <p:nvPr/>
          </p:nvGrpSpPr>
          <p:grpSpPr>
            <a:xfrm>
              <a:off x="771529" y="4909052"/>
              <a:ext cx="266446" cy="274938"/>
              <a:chOff x="771529" y="4909052"/>
              <a:chExt cx="266446" cy="274938"/>
            </a:xfrm>
          </p:grpSpPr>
          <p:sp>
            <p:nvSpPr>
              <p:cNvPr id="330" name="Google Shape;330;p4"/>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1" name="Google Shape;331;p4"/>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2" name="Google Shape;332;p4"/>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3" name="Google Shape;333;p4"/>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4" name="Google Shape;334;p4"/>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5" name="Google Shape;335;p4"/>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36" name="Google Shape;336;p4"/>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7" name="Google Shape;337;p4"/>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8" name="Google Shape;338;p4"/>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9" name="Google Shape;339;p4"/>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0" name="Google Shape;340;p4"/>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41" name="Google Shape;341;p4"/>
            <p:cNvGrpSpPr/>
            <p:nvPr/>
          </p:nvGrpSpPr>
          <p:grpSpPr>
            <a:xfrm>
              <a:off x="955342" y="4072114"/>
              <a:ext cx="43988" cy="51405"/>
              <a:chOff x="955342" y="4072114"/>
              <a:chExt cx="43988" cy="51405"/>
            </a:xfrm>
          </p:grpSpPr>
          <p:sp>
            <p:nvSpPr>
              <p:cNvPr id="342" name="Google Shape;342;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3" name="Google Shape;343;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4" name="Google Shape;344;p4"/>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45" name="Google Shape;345;p4"/>
            <p:cNvGrpSpPr/>
            <p:nvPr/>
          </p:nvGrpSpPr>
          <p:grpSpPr>
            <a:xfrm>
              <a:off x="786459" y="4077810"/>
              <a:ext cx="51050" cy="60226"/>
              <a:chOff x="786459" y="4077810"/>
              <a:chExt cx="51050" cy="60226"/>
            </a:xfrm>
          </p:grpSpPr>
          <p:sp>
            <p:nvSpPr>
              <p:cNvPr id="346" name="Google Shape;346;p4"/>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7" name="Google Shape;347;p4"/>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48" name="Google Shape;348;p4"/>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9" name="Google Shape;349;p4"/>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50" name="Google Shape;350;p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4"/>
        <p:cNvGrpSpPr/>
        <p:nvPr/>
      </p:nvGrpSpPr>
      <p:grpSpPr>
        <a:xfrm>
          <a:off x="0" y="0"/>
          <a:ext cx="0" cy="0"/>
          <a:chOff x="0" y="0"/>
          <a:chExt cx="0" cy="0"/>
        </a:xfrm>
      </p:grpSpPr>
      <p:sp>
        <p:nvSpPr>
          <p:cNvPr id="355" name="Google Shape;355;g363652c915b_1_0"/>
          <p:cNvSpPr txBox="1"/>
          <p:nvPr/>
        </p:nvSpPr>
        <p:spPr>
          <a:xfrm>
            <a:off x="773075" y="1800825"/>
            <a:ext cx="2682300" cy="645000"/>
          </a:xfrm>
          <a:prstGeom prst="rect">
            <a:avLst/>
          </a:prstGeom>
          <a:solidFill>
            <a:srgbClr val="FFEBEB"/>
          </a:solidFill>
          <a:ln>
            <a:noFill/>
          </a:ln>
        </p:spPr>
        <p:txBody>
          <a:bodyPr spcFirstLastPara="1" wrap="square" lIns="104925" tIns="104925" rIns="104925" bIns="104925" anchor="t" anchorCtr="0">
            <a:noAutofit/>
          </a:bodyPr>
          <a:lstStyle/>
          <a:p>
            <a:pPr marL="145757" marR="0" lvl="0" indent="0" algn="l" rtl="0">
              <a:lnSpc>
                <a:spcPct val="100000"/>
              </a:lnSpc>
              <a:spcBef>
                <a:spcPts val="0"/>
              </a:spcBef>
              <a:spcAft>
                <a:spcPts val="0"/>
              </a:spcAft>
              <a:buClr>
                <a:srgbClr val="000000"/>
              </a:buClr>
              <a:buSzPts val="1836"/>
              <a:buFont typeface="Roboto"/>
              <a:buNone/>
            </a:pPr>
            <a:endParaRPr sz="1606"/>
          </a:p>
        </p:txBody>
      </p:sp>
      <p:sp>
        <p:nvSpPr>
          <p:cNvPr id="356" name="Google Shape;356;g363652c915b_1_0"/>
          <p:cNvSpPr txBox="1"/>
          <p:nvPr/>
        </p:nvSpPr>
        <p:spPr>
          <a:xfrm>
            <a:off x="686225" y="2790025"/>
            <a:ext cx="2358900" cy="7659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Understand</a:t>
            </a:r>
            <a:r>
              <a:rPr lang="es-ES" sz="1400" b="0" i="0" u="none" strike="noStrike" cap="none">
                <a:solidFill>
                  <a:srgbClr val="000000"/>
                </a:solidFill>
                <a:latin typeface="Arial"/>
                <a:ea typeface="Arial"/>
                <a:cs typeface="Arial"/>
                <a:sym typeface="Arial"/>
              </a:rPr>
              <a:t> </a:t>
            </a:r>
            <a:r>
              <a:rPr lang="es-ES"/>
              <a:t>science as a means to improve our surroundings.</a:t>
            </a:r>
            <a:endParaRPr/>
          </a:p>
        </p:txBody>
      </p:sp>
      <p:sp>
        <p:nvSpPr>
          <p:cNvPr id="357" name="Google Shape;357;g363652c915b_1_0"/>
          <p:cNvSpPr txBox="1"/>
          <p:nvPr/>
        </p:nvSpPr>
        <p:spPr>
          <a:xfrm>
            <a:off x="773086" y="1790990"/>
            <a:ext cx="2526900" cy="645000"/>
          </a:xfrm>
          <a:prstGeom prst="rect">
            <a:avLst/>
          </a:prstGeom>
          <a:noFill/>
          <a:ln>
            <a:noFill/>
          </a:ln>
        </p:spPr>
        <p:txBody>
          <a:bodyPr spcFirstLastPara="1" wrap="square" lIns="104925" tIns="104925" rIns="104925" bIns="104925" anchor="t" anchorCtr="0">
            <a:spAutoFit/>
          </a:bodyPr>
          <a:lstStyle/>
          <a:p>
            <a:pPr marL="145757" lvl="0" indent="0" algn="l" rtl="0">
              <a:spcBef>
                <a:spcPts val="0"/>
              </a:spcBef>
              <a:spcAft>
                <a:spcPts val="0"/>
              </a:spcAft>
              <a:buNone/>
            </a:pPr>
            <a:r>
              <a:rPr lang="es-ES" sz="1406">
                <a:solidFill>
                  <a:srgbClr val="C00000"/>
                </a:solidFill>
              </a:rPr>
              <a:t>Learn</a:t>
            </a:r>
            <a:r>
              <a:rPr lang="es-ES" sz="1406"/>
              <a:t> about research and the scientific method.</a:t>
            </a:r>
            <a:endParaRPr sz="1406"/>
          </a:p>
        </p:txBody>
      </p:sp>
      <p:sp>
        <p:nvSpPr>
          <p:cNvPr id="358" name="Google Shape;358;g363652c915b_1_0"/>
          <p:cNvSpPr/>
          <p:nvPr/>
        </p:nvSpPr>
        <p:spPr>
          <a:xfrm>
            <a:off x="656185" y="2776131"/>
            <a:ext cx="2385517" cy="765810"/>
          </a:xfrm>
          <a:custGeom>
            <a:avLst/>
            <a:gdLst/>
            <a:ahLst/>
            <a:cxnLst/>
            <a:rect l="l" t="t" r="r" b="b"/>
            <a:pathLst>
              <a:path w="2385517" h="765810" extrusionOk="0">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9" name="Google Shape;359;g363652c915b_1_0"/>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0" name="Google Shape;360;g363652c915b_1_0"/>
          <p:cNvSpPr txBox="1">
            <a:spLocks noGrp="1"/>
          </p:cNvSpPr>
          <p:nvPr>
            <p:ph type="body" idx="4294967295"/>
          </p:nvPr>
        </p:nvSpPr>
        <p:spPr>
          <a:xfrm>
            <a:off x="4998950" y="1604450"/>
            <a:ext cx="3506100" cy="765900"/>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Understand</a:t>
            </a:r>
            <a:r>
              <a:rPr lang="es-ES" sz="1400">
                <a:solidFill>
                  <a:srgbClr val="000000"/>
                </a:solidFill>
                <a:latin typeface="Arial"/>
                <a:ea typeface="Arial"/>
                <a:cs typeface="Arial"/>
                <a:sym typeface="Arial"/>
              </a:rPr>
              <a:t> why it is important to use the scientific method when carrying out research.</a:t>
            </a:r>
            <a:endParaRPr sz="1400">
              <a:solidFill>
                <a:srgbClr val="000000"/>
              </a:solidFill>
              <a:latin typeface="Arial"/>
              <a:ea typeface="Arial"/>
              <a:cs typeface="Arial"/>
              <a:sym typeface="Arial"/>
            </a:endParaRPr>
          </a:p>
        </p:txBody>
      </p:sp>
      <p:sp>
        <p:nvSpPr>
          <p:cNvPr id="361" name="Google Shape;361;g363652c915b_1_0"/>
          <p:cNvSpPr txBox="1"/>
          <p:nvPr/>
        </p:nvSpPr>
        <p:spPr>
          <a:xfrm>
            <a:off x="5660013" y="2546220"/>
            <a:ext cx="2757600" cy="7743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000000"/>
                </a:solidFill>
                <a:latin typeface="Arial"/>
                <a:ea typeface="Arial"/>
                <a:cs typeface="Arial"/>
                <a:sym typeface="Arial"/>
              </a:rPr>
              <a:t> </a:t>
            </a:r>
            <a:r>
              <a:rPr lang="es-ES"/>
              <a:t>the steps involved in carrying out research scientifically.</a:t>
            </a:r>
            <a:endParaRPr/>
          </a:p>
        </p:txBody>
      </p:sp>
      <p:sp>
        <p:nvSpPr>
          <p:cNvPr id="362" name="Google Shape;362;g363652c915b_1_0"/>
          <p:cNvSpPr txBox="1"/>
          <p:nvPr/>
        </p:nvSpPr>
        <p:spPr>
          <a:xfrm>
            <a:off x="5950123" y="3568285"/>
            <a:ext cx="2316900" cy="8238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C00000"/>
                </a:solidFill>
                <a:latin typeface="Arial"/>
                <a:ea typeface="Arial"/>
                <a:cs typeface="Arial"/>
                <a:sym typeface="Arial"/>
              </a:rPr>
              <a:t> </a:t>
            </a:r>
            <a:r>
              <a:rPr lang="es-ES"/>
              <a:t>how to apply these steps in your own research project.</a:t>
            </a:r>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363" name="Google Shape;363;g363652c915b_1_0"/>
          <p:cNvSpPr/>
          <p:nvPr/>
        </p:nvSpPr>
        <p:spPr>
          <a:xfrm>
            <a:off x="4998950" y="1605628"/>
            <a:ext cx="3506054" cy="824411"/>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4" name="Google Shape;364;g363652c915b_1_0"/>
          <p:cNvSpPr/>
          <p:nvPr/>
        </p:nvSpPr>
        <p:spPr>
          <a:xfrm>
            <a:off x="5950123" y="3588835"/>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5" name="Google Shape;365;g363652c915b_1_0"/>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6" name="Google Shape;366;g363652c915b_1_0"/>
          <p:cNvSpPr txBox="1">
            <a:spLocks noGrp="1"/>
          </p:cNvSpPr>
          <p:nvPr>
            <p:ph type="title" idx="4294967295"/>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sp>
        <p:nvSpPr>
          <p:cNvPr id="367" name="Google Shape;367;g363652c915b_1_0"/>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pic>
        <p:nvPicPr>
          <p:cNvPr id="368" name="Google Shape;368;g363652c915b_1_0" descr="Forma&#10;&#10;El contenido generado por IA puede ser incorrecto."/>
          <p:cNvPicPr preferRelativeResize="0"/>
          <p:nvPr/>
        </p:nvPicPr>
        <p:blipFill rotWithShape="1">
          <a:blip r:embed="rId3">
            <a:alphaModFix/>
          </a:blip>
          <a:srcRect r="49974"/>
          <a:stretch/>
        </p:blipFill>
        <p:spPr>
          <a:xfrm>
            <a:off x="3455242" y="2204854"/>
            <a:ext cx="2106726" cy="2497728"/>
          </a:xfrm>
          <a:prstGeom prst="rect">
            <a:avLst/>
          </a:prstGeom>
          <a:noFill/>
          <a:ln>
            <a:noFill/>
          </a:ln>
        </p:spPr>
      </p:pic>
      <p:sp>
        <p:nvSpPr>
          <p:cNvPr id="369" name="Google Shape;369;g363652c915b_1_0"/>
          <p:cNvSpPr txBox="1"/>
          <p:nvPr/>
        </p:nvSpPr>
        <p:spPr>
          <a:xfrm>
            <a:off x="3410878" y="1706317"/>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a:p>
        </p:txBody>
      </p:sp>
      <p:sp>
        <p:nvSpPr>
          <p:cNvPr id="370" name="Google Shape;370;g363652c915b_1_0"/>
          <p:cNvSpPr txBox="1"/>
          <p:nvPr/>
        </p:nvSpPr>
        <p:spPr>
          <a:xfrm>
            <a:off x="2906514" y="267294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a:p>
        </p:txBody>
      </p:sp>
      <p:sp>
        <p:nvSpPr>
          <p:cNvPr id="371" name="Google Shape;371;g363652c915b_1_0"/>
          <p:cNvSpPr txBox="1"/>
          <p:nvPr/>
        </p:nvSpPr>
        <p:spPr>
          <a:xfrm>
            <a:off x="4304505" y="1454260"/>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a:p>
        </p:txBody>
      </p:sp>
      <p:sp>
        <p:nvSpPr>
          <p:cNvPr id="372" name="Google Shape;372;g363652c915b_1_0"/>
          <p:cNvSpPr txBox="1"/>
          <p:nvPr/>
        </p:nvSpPr>
        <p:spPr>
          <a:xfrm>
            <a:off x="5020365" y="2452113"/>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a:p>
        </p:txBody>
      </p:sp>
      <p:sp>
        <p:nvSpPr>
          <p:cNvPr id="373" name="Google Shape;373;g363652c915b_1_0"/>
          <p:cNvSpPr txBox="1"/>
          <p:nvPr/>
        </p:nvSpPr>
        <p:spPr>
          <a:xfrm>
            <a:off x="5371864" y="347338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a:p>
        </p:txBody>
      </p:sp>
      <p:sp>
        <p:nvSpPr>
          <p:cNvPr id="374" name="Google Shape;374;g363652c915b_1_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8"/>
        <p:cNvGrpSpPr/>
        <p:nvPr/>
      </p:nvGrpSpPr>
      <p:grpSpPr>
        <a:xfrm>
          <a:off x="0" y="0"/>
          <a:ext cx="0" cy="0"/>
          <a:chOff x="0" y="0"/>
          <a:chExt cx="0" cy="0"/>
        </a:xfrm>
      </p:grpSpPr>
      <p:sp>
        <p:nvSpPr>
          <p:cNvPr id="379" name="Google Shape;379;p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80" name="Google Shape;380;p6"/>
          <p:cNvSpPr txBox="1"/>
          <p:nvPr/>
        </p:nvSpPr>
        <p:spPr>
          <a:xfrm>
            <a:off x="539750" y="1467461"/>
            <a:ext cx="3428100" cy="286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 Science for improving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 </a:t>
            </a:r>
            <a:r>
              <a:rPr lang="es-ES" sz="1200">
                <a:solidFill>
                  <a:srgbClr val="424242"/>
                </a:solidFill>
              </a:rPr>
              <a:t>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1.1.1. </a:t>
            </a:r>
            <a:r>
              <a:rPr lang="es-ES" sz="1200">
                <a:solidFill>
                  <a:srgbClr val="424242"/>
                </a:solidFill>
              </a:rPr>
              <a:t>The importance of 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1.1.2. </a:t>
            </a:r>
            <a:r>
              <a:rPr lang="es-ES" sz="1200">
                <a:solidFill>
                  <a:srgbClr val="424242"/>
                </a:solidFill>
              </a:rPr>
              <a:t>Definitions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 </a:t>
            </a:r>
            <a:r>
              <a:rPr lang="es-ES" sz="1200">
                <a:solidFill>
                  <a:srgbClr val="424242"/>
                </a:solidFill>
              </a:rPr>
              <a:t>Understanding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1.2.1. </a:t>
            </a:r>
            <a:r>
              <a:rPr lang="es-ES" sz="1200">
                <a:solidFill>
                  <a:srgbClr val="424242"/>
                </a:solidFill>
              </a:rPr>
              <a:t>Reality is complicated</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1.2.2. </a:t>
            </a:r>
            <a:r>
              <a:rPr lang="es-ES" sz="1200">
                <a:solidFill>
                  <a:srgbClr val="424242"/>
                </a:solidFill>
              </a:rPr>
              <a:t>Conflict of interests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1.3. </a:t>
            </a:r>
            <a:r>
              <a:rPr lang="es-ES" sz="1200">
                <a:solidFill>
                  <a:srgbClr val="424242"/>
                </a:solidFill>
              </a:rPr>
              <a:t>The </a:t>
            </a:r>
            <a:r>
              <a:rPr lang="es-ES" sz="1200" i="1">
                <a:solidFill>
                  <a:srgbClr val="424242"/>
                </a:solidFill>
              </a:rPr>
              <a:t>Saving My Territory Project</a:t>
            </a:r>
            <a:endParaRPr i="1"/>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 Scientific activity</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a:t>
            </a:r>
            <a:r>
              <a:rPr lang="es-ES" sz="1200">
                <a:solidFill>
                  <a:srgbClr val="424242"/>
                </a:solidFill>
              </a:rPr>
              <a:t>Scientific activity</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2.1.1. </a:t>
            </a:r>
            <a:r>
              <a:rPr lang="es-ES" sz="1200">
                <a:solidFill>
                  <a:srgbClr val="424242"/>
                </a:solidFill>
              </a:rPr>
              <a:t>Research and development (R&amp;D)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2.1.2. </a:t>
            </a:r>
            <a:r>
              <a:rPr lang="es-ES" sz="1200">
                <a:solidFill>
                  <a:srgbClr val="424242"/>
                </a:solidFill>
              </a:rPr>
              <a:t>Types of research</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a:t>
            </a:r>
            <a:r>
              <a:rPr lang="es-ES" sz="1200">
                <a:solidFill>
                  <a:srgbClr val="424242"/>
                </a:solidFill>
              </a:rPr>
              <a:t>The </a:t>
            </a:r>
            <a:r>
              <a:rPr lang="es-ES" sz="1200" i="1">
                <a:solidFill>
                  <a:srgbClr val="424242"/>
                </a:solidFill>
              </a:rPr>
              <a:t>Saving My Territory Project</a:t>
            </a:r>
            <a:endParaRPr sz="1200" b="0" i="1" u="none" strike="noStrike" cap="none">
              <a:solidFill>
                <a:srgbClr val="424242"/>
              </a:solidFill>
              <a:latin typeface="Arial"/>
              <a:ea typeface="Arial"/>
              <a:cs typeface="Arial"/>
              <a:sym typeface="Arial"/>
            </a:endParaRPr>
          </a:p>
        </p:txBody>
      </p:sp>
      <p:sp>
        <p:nvSpPr>
          <p:cNvPr id="381" name="Google Shape;381;p6"/>
          <p:cNvSpPr txBox="1"/>
          <p:nvPr/>
        </p:nvSpPr>
        <p:spPr>
          <a:xfrm>
            <a:off x="539750" y="903892"/>
            <a:ext cx="8096250" cy="521402"/>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a:solidFill>
                  <a:srgbClr val="C00000"/>
                </a:solidFill>
              </a:rPr>
              <a:t>Summary</a:t>
            </a:r>
            <a:endParaRPr sz="2000" b="0" i="0" u="none" strike="noStrike" cap="none">
              <a:solidFill>
                <a:srgbClr val="C00000"/>
              </a:solidFill>
              <a:latin typeface="Arial"/>
              <a:ea typeface="Arial"/>
              <a:cs typeface="Arial"/>
              <a:sym typeface="Arial"/>
            </a:endParaRPr>
          </a:p>
        </p:txBody>
      </p:sp>
      <p:sp>
        <p:nvSpPr>
          <p:cNvPr id="382" name="Google Shape;382;p6"/>
          <p:cNvSpPr txBox="1"/>
          <p:nvPr/>
        </p:nvSpPr>
        <p:spPr>
          <a:xfrm>
            <a:off x="4933950" y="1468071"/>
            <a:ext cx="3702000" cy="3232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III: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 </a:t>
            </a:r>
            <a:r>
              <a:rPr lang="es-ES" sz="1200">
                <a:solidFill>
                  <a:srgbClr val="424242"/>
                </a:solidFill>
              </a:rPr>
              <a:t>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3.1.1. </a:t>
            </a:r>
            <a:r>
              <a:rPr lang="es-ES" sz="1200">
                <a:solidFill>
                  <a:srgbClr val="424242"/>
                </a:solidFill>
              </a:rPr>
              <a:t>What is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3.1.2. </a:t>
            </a:r>
            <a:r>
              <a:rPr lang="es-ES" sz="1200">
                <a:solidFill>
                  <a:srgbClr val="424242"/>
                </a:solidFill>
              </a:rPr>
              <a:t>Limitations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3.2. </a:t>
            </a:r>
            <a:r>
              <a:rPr lang="es-ES" sz="1200">
                <a:solidFill>
                  <a:srgbClr val="424242"/>
                </a:solidFill>
              </a:rPr>
              <a:t>Outline of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3.3. </a:t>
            </a:r>
            <a:r>
              <a:rPr lang="es-ES" sz="1200">
                <a:solidFill>
                  <a:schemeClr val="dk2"/>
                </a:solidFill>
              </a:rPr>
              <a:t>The </a:t>
            </a:r>
            <a:r>
              <a:rPr lang="es-ES" sz="1200" i="1">
                <a:solidFill>
                  <a:schemeClr val="dk2"/>
                </a:solidFill>
              </a:rPr>
              <a:t>Saving My Territory Project</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a:solidFill>
                  <a:srgbClr val="C00000"/>
                </a:solidFill>
              </a:rPr>
              <a:t>Part IV: Applying the Scientific Method</a:t>
            </a:r>
            <a:r>
              <a:rPr lang="es-ES" sz="1200" b="0" i="0" u="none" strike="noStrike" cap="none">
                <a:solidFill>
                  <a:srgbClr val="C00000"/>
                </a:solidFill>
                <a:latin typeface="Arial"/>
                <a:ea typeface="Arial"/>
                <a:cs typeface="Arial"/>
                <a:sym typeface="Arial"/>
              </a:rPr>
              <a:t> </a:t>
            </a:r>
            <a:r>
              <a:rPr lang="es-ES" sz="1200">
                <a:solidFill>
                  <a:srgbClr val="424242"/>
                </a:solidFill>
              </a:rPr>
              <a:t>(optional)</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4.1. </a:t>
            </a:r>
            <a:r>
              <a:rPr lang="es-ES" sz="1200">
                <a:solidFill>
                  <a:srgbClr val="424242"/>
                </a:solidFill>
              </a:rPr>
              <a:t>Applying the scientific method</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4.2. </a:t>
            </a:r>
            <a:r>
              <a:rPr lang="es-ES" sz="1200">
                <a:solidFill>
                  <a:schemeClr val="dk2"/>
                </a:solidFill>
              </a:rPr>
              <a:t>The </a:t>
            </a:r>
            <a:r>
              <a:rPr lang="es-ES" sz="1200" i="1">
                <a:solidFill>
                  <a:schemeClr val="dk2"/>
                </a:solidFill>
              </a:rPr>
              <a:t>Saving My Territory Project</a:t>
            </a:r>
            <a:endParaRPr/>
          </a:p>
          <a:p>
            <a:pPr marL="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Parte V: </a:t>
            </a:r>
            <a:r>
              <a:rPr lang="es-ES" sz="1200">
                <a:solidFill>
                  <a:srgbClr val="C00000"/>
                </a:solidFill>
              </a:rPr>
              <a:t>Kit </a:t>
            </a:r>
            <a:r>
              <a:rPr lang="es-ES" sz="1200" i="1">
                <a:solidFill>
                  <a:srgbClr val="C00000"/>
                </a:solidFill>
              </a:rPr>
              <a:t>Saving My Territory</a:t>
            </a:r>
            <a:r>
              <a:rPr lang="es-ES" sz="1200">
                <a:solidFill>
                  <a:srgbClr val="C00000"/>
                </a:solidFill>
              </a:rPr>
              <a:t> Project</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   </a:t>
            </a:r>
            <a:r>
              <a:rPr lang="es-ES" sz="1200" b="0" i="0" u="none" strike="noStrike" cap="none">
                <a:solidFill>
                  <a:srgbClr val="424242"/>
                </a:solidFill>
                <a:latin typeface="Arial"/>
                <a:ea typeface="Arial"/>
                <a:cs typeface="Arial"/>
                <a:sym typeface="Arial"/>
              </a:rPr>
              <a:t>5.1. </a:t>
            </a:r>
            <a:r>
              <a:rPr lang="es-ES" sz="1200">
                <a:solidFill>
                  <a:srgbClr val="424242"/>
                </a:solidFill>
              </a:rPr>
              <a:t>Scientific Method and Research Techniques Poster</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5.2. </a:t>
            </a:r>
            <a:r>
              <a:rPr lang="es-ES" sz="1200">
                <a:solidFill>
                  <a:srgbClr val="424242"/>
                </a:solidFill>
              </a:rPr>
              <a:t>Research project feasibility</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5.3. </a:t>
            </a:r>
            <a:r>
              <a:rPr lang="es-ES" sz="1200">
                <a:solidFill>
                  <a:srgbClr val="424242"/>
                </a:solidFill>
              </a:rPr>
              <a:t>Research project report</a:t>
            </a:r>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383" name="Google Shape;383;p6"/>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384" name="Google Shape;384;p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8"/>
        <p:cNvGrpSpPr/>
        <p:nvPr/>
      </p:nvGrpSpPr>
      <p:grpSpPr>
        <a:xfrm>
          <a:off x="0" y="0"/>
          <a:ext cx="0" cy="0"/>
          <a:chOff x="0" y="0"/>
          <a:chExt cx="0" cy="0"/>
        </a:xfrm>
      </p:grpSpPr>
      <p:sp>
        <p:nvSpPr>
          <p:cNvPr id="389" name="Google Shape;389;p7"/>
          <p:cNvSpPr/>
          <p:nvPr/>
        </p:nvSpPr>
        <p:spPr>
          <a:xfrm rot="10800000">
            <a:off x="4878124" y="4216795"/>
            <a:ext cx="3726125" cy="32589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0" name="Google Shape;390;p7"/>
          <p:cNvSpPr txBox="1"/>
          <p:nvPr/>
        </p:nvSpPr>
        <p:spPr>
          <a:xfrm>
            <a:off x="539750" y="900113"/>
            <a:ext cx="8096250" cy="365125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b="0" i="0" u="none" strike="noStrike" cap="none">
                <a:solidFill>
                  <a:srgbClr val="C00000"/>
                </a:solidFill>
                <a:latin typeface="Arial"/>
                <a:ea typeface="Arial"/>
                <a:cs typeface="Arial"/>
                <a:sym typeface="Arial"/>
              </a:rPr>
              <a:t>Part I </a:t>
            </a:r>
            <a:endParaRPr/>
          </a:p>
          <a:p>
            <a:pPr marL="0" marR="0" lvl="0" indent="0" algn="ctr" rtl="0">
              <a:lnSpc>
                <a:spcPct val="100000"/>
              </a:lnSpc>
              <a:spcBef>
                <a:spcPts val="1200"/>
              </a:spcBef>
              <a:spcAft>
                <a:spcPts val="0"/>
              </a:spcAft>
              <a:buClr>
                <a:srgbClr val="000000"/>
              </a:buClr>
              <a:buSzPts val="3000"/>
              <a:buFont typeface="Arial"/>
              <a:buNone/>
            </a:pPr>
            <a:r>
              <a:rPr lang="es-ES" sz="3000">
                <a:solidFill>
                  <a:srgbClr val="C00000"/>
                </a:solidFill>
              </a:rPr>
              <a:t>Science for improving our surroundings</a:t>
            </a:r>
            <a:endParaRPr/>
          </a:p>
          <a:p>
            <a:pPr marL="808038" marR="0" lvl="1" indent="0" algn="l" rtl="0">
              <a:lnSpc>
                <a:spcPct val="100000"/>
              </a:lnSpc>
              <a:spcBef>
                <a:spcPts val="1200"/>
              </a:spcBef>
              <a:spcAft>
                <a:spcPts val="0"/>
              </a:spcAft>
              <a:buNone/>
            </a:pPr>
            <a:r>
              <a:rPr lang="es-ES" sz="2000" b="0" i="0" u="none" strike="noStrike" cap="none">
                <a:solidFill>
                  <a:srgbClr val="C00000"/>
                </a:solidFill>
                <a:latin typeface="Arial"/>
                <a:ea typeface="Arial"/>
                <a:cs typeface="Arial"/>
                <a:sym typeface="Arial"/>
              </a:rPr>
              <a:t>1.1. </a:t>
            </a:r>
            <a:r>
              <a:rPr lang="es-ES" sz="2000">
                <a:solidFill>
                  <a:srgbClr val="C00000"/>
                </a:solidFill>
              </a:rPr>
              <a:t>Science and Technology</a:t>
            </a:r>
            <a:endParaRPr/>
          </a:p>
          <a:p>
            <a:pPr marL="808038" marR="0" lvl="1" indent="0" algn="l" rtl="0">
              <a:lnSpc>
                <a:spcPct val="100000"/>
              </a:lnSpc>
              <a:spcBef>
                <a:spcPts val="0"/>
              </a:spcBef>
              <a:spcAft>
                <a:spcPts val="0"/>
              </a:spcAft>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a:t>
            </a:r>
            <a:endParaRPr/>
          </a:p>
          <a:p>
            <a:pPr marL="808038" marR="0" lvl="1" indent="0" algn="l" rtl="0">
              <a:lnSpc>
                <a:spcPct val="100000"/>
              </a:lnSpc>
              <a:spcBef>
                <a:spcPts val="0"/>
              </a:spcBef>
              <a:spcAft>
                <a:spcPts val="0"/>
              </a:spcAft>
              <a:buNone/>
            </a:pPr>
            <a:r>
              <a:rPr lang="es-ES" sz="2000" b="0" i="0" u="none" strike="noStrike" cap="none">
                <a:solidFill>
                  <a:srgbClr val="C00000"/>
                </a:solidFill>
                <a:latin typeface="Arial"/>
                <a:ea typeface="Arial"/>
                <a:cs typeface="Arial"/>
                <a:sym typeface="Arial"/>
              </a:rPr>
              <a:t>1.3. </a:t>
            </a:r>
            <a:r>
              <a:rPr lang="es-ES" sz="2000" i="1">
                <a:solidFill>
                  <a:srgbClr val="C00000"/>
                </a:solidFill>
              </a:rPr>
              <a:t>Saving my territory</a:t>
            </a:r>
            <a:endParaRPr sz="2000" b="0" i="1" u="none" strike="noStrike" cap="none">
              <a:solidFill>
                <a:srgbClr val="C00000"/>
              </a:solidFill>
              <a:latin typeface="Arial"/>
              <a:ea typeface="Arial"/>
              <a:cs typeface="Arial"/>
              <a:sym typeface="Arial"/>
            </a:endParaRPr>
          </a:p>
        </p:txBody>
      </p:sp>
      <p:sp>
        <p:nvSpPr>
          <p:cNvPr id="391" name="Google Shape;391;p7"/>
          <p:cNvSpPr/>
          <p:nvPr/>
        </p:nvSpPr>
        <p:spPr>
          <a:xfrm flipH="1">
            <a:off x="4211047" y="2763604"/>
            <a:ext cx="2857501" cy="1631338"/>
          </a:xfrm>
          <a:prstGeom prst="wedgeEllipseCallout">
            <a:avLst>
              <a:gd name="adj1" fmla="val -62270"/>
              <a:gd name="adj2" fmla="val -5349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92" name="Google Shape;392;p7"/>
          <p:cNvSpPr txBox="1"/>
          <p:nvPr/>
        </p:nvSpPr>
        <p:spPr>
          <a:xfrm>
            <a:off x="4295803" y="3035820"/>
            <a:ext cx="2688000" cy="10869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In this workshop, we look at science and technology, and learn how to use them to solve problems that we see around us.</a:t>
            </a:r>
            <a:endParaRPr sz="1200" b="0" i="0" u="none" strike="noStrike" cap="none">
              <a:solidFill>
                <a:srgbClr val="000000"/>
              </a:solidFill>
              <a:latin typeface="Arial"/>
              <a:ea typeface="Arial"/>
              <a:cs typeface="Arial"/>
              <a:sym typeface="Arial"/>
            </a:endParaRPr>
          </a:p>
        </p:txBody>
      </p:sp>
      <p:grpSp>
        <p:nvGrpSpPr>
          <p:cNvPr id="393" name="Google Shape;393;p7"/>
          <p:cNvGrpSpPr/>
          <p:nvPr/>
        </p:nvGrpSpPr>
        <p:grpSpPr>
          <a:xfrm>
            <a:off x="7421768" y="2203650"/>
            <a:ext cx="908325" cy="2176093"/>
            <a:chOff x="1615219" y="507815"/>
            <a:chExt cx="989820" cy="2371331"/>
          </a:xfrm>
        </p:grpSpPr>
        <p:sp>
          <p:nvSpPr>
            <p:cNvPr id="394" name="Google Shape;394;p7"/>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5" name="Google Shape;395;p7"/>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6" name="Google Shape;396;p7"/>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7" name="Google Shape;397;p7"/>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8" name="Google Shape;398;p7"/>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9" name="Google Shape;399;p7"/>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0" name="Google Shape;400;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1" name="Google Shape;401;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2" name="Google Shape;402;p7"/>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3" name="Google Shape;403;p7"/>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4" name="Google Shape;404;p7"/>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05" name="Google Shape;405;p7"/>
            <p:cNvGrpSpPr/>
            <p:nvPr/>
          </p:nvGrpSpPr>
          <p:grpSpPr>
            <a:xfrm>
              <a:off x="1996826" y="1743160"/>
              <a:ext cx="272719" cy="281410"/>
              <a:chOff x="1996826" y="1743160"/>
              <a:chExt cx="272719" cy="281410"/>
            </a:xfrm>
          </p:grpSpPr>
          <p:sp>
            <p:nvSpPr>
              <p:cNvPr id="406" name="Google Shape;406;p7"/>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7" name="Google Shape;407;p7"/>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8" name="Google Shape;408;p7"/>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9" name="Google Shape;409;p7"/>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0" name="Google Shape;410;p7"/>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1" name="Google Shape;411;p7"/>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12" name="Google Shape;412;p7"/>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3" name="Google Shape;413;p7"/>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4" name="Google Shape;414;p7"/>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15" name="Google Shape;415;p7"/>
            <p:cNvGrpSpPr/>
            <p:nvPr/>
          </p:nvGrpSpPr>
          <p:grpSpPr>
            <a:xfrm>
              <a:off x="2229363" y="1383998"/>
              <a:ext cx="375676" cy="427149"/>
              <a:chOff x="2209552" y="1288662"/>
              <a:chExt cx="375676" cy="427149"/>
            </a:xfrm>
          </p:grpSpPr>
          <p:sp>
            <p:nvSpPr>
              <p:cNvPr id="416" name="Google Shape;416;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7" name="Google Shape;417;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8" name="Google Shape;418;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19" name="Google Shape;419;p7"/>
            <p:cNvGrpSpPr/>
            <p:nvPr/>
          </p:nvGrpSpPr>
          <p:grpSpPr>
            <a:xfrm rot="553793" flipH="1">
              <a:off x="1647622" y="1403949"/>
              <a:ext cx="286350" cy="427149"/>
              <a:chOff x="2209552" y="1288662"/>
              <a:chExt cx="375676" cy="427149"/>
            </a:xfrm>
          </p:grpSpPr>
          <p:sp>
            <p:nvSpPr>
              <p:cNvPr id="420" name="Google Shape;420;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1" name="Google Shape;421;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2" name="Google Shape;422;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423" name="Google Shape;423;p7"/>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424" name="Google Shape;424;p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8"/>
        <p:cNvGrpSpPr/>
        <p:nvPr/>
      </p:nvGrpSpPr>
      <p:grpSpPr>
        <a:xfrm>
          <a:off x="0" y="0"/>
          <a:ext cx="0" cy="0"/>
          <a:chOff x="0" y="0"/>
          <a:chExt cx="0" cy="0"/>
        </a:xfrm>
      </p:grpSpPr>
      <p:sp>
        <p:nvSpPr>
          <p:cNvPr id="429" name="Google Shape;429;p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0" name="Google Shape;430;p8"/>
          <p:cNvSpPr txBox="1">
            <a:spLocks noGrp="1"/>
          </p:cNvSpPr>
          <p:nvPr>
            <p:ph type="body" idx="4294967295"/>
          </p:nvPr>
        </p:nvSpPr>
        <p:spPr>
          <a:xfrm>
            <a:off x="2382325" y="4004150"/>
            <a:ext cx="2051100" cy="582900"/>
          </a:xfrm>
          <a:prstGeom prst="rect">
            <a:avLst/>
          </a:prstGeom>
          <a:noFill/>
          <a:ln>
            <a:noFill/>
          </a:ln>
        </p:spPr>
        <p:txBody>
          <a:bodyPr spcFirstLastPara="1" wrap="square" lIns="91425" tIns="91425" rIns="91425" bIns="91425" anchor="t" anchorCtr="0">
            <a:noAutofit/>
          </a:bodyPr>
          <a:lstStyle/>
          <a:p>
            <a:pPr marL="127000" lvl="0" indent="0" algn="ctr"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Science and Technology</a:t>
            </a:r>
            <a:endParaRPr sz="1400">
              <a:solidFill>
                <a:schemeClr val="dk2"/>
              </a:solidFill>
              <a:latin typeface="Arial"/>
              <a:ea typeface="Arial"/>
              <a:cs typeface="Arial"/>
              <a:sym typeface="Arial"/>
            </a:endParaRPr>
          </a:p>
        </p:txBody>
      </p:sp>
      <p:sp>
        <p:nvSpPr>
          <p:cNvPr id="431" name="Google Shape;431;p8"/>
          <p:cNvSpPr/>
          <p:nvPr/>
        </p:nvSpPr>
        <p:spPr>
          <a:xfrm>
            <a:off x="4347820" y="1767229"/>
            <a:ext cx="1576081" cy="557159"/>
          </a:xfrm>
          <a:custGeom>
            <a:avLst/>
            <a:gdLst/>
            <a:ahLst/>
            <a:cxnLst/>
            <a:rect l="l" t="t" r="r" b="b"/>
            <a:pathLst>
              <a:path w="1576081" h="557159" extrusionOk="0">
                <a:moveTo>
                  <a:pt x="11691" y="15977"/>
                </a:moveTo>
                <a:cubicBezTo>
                  <a:pt x="23848" y="-22149"/>
                  <a:pt x="1494558" y="10500"/>
                  <a:pt x="1563753" y="15977"/>
                </a:cubicBezTo>
                <a:cubicBezTo>
                  <a:pt x="1586211" y="68917"/>
                  <a:pt x="1548379" y="372561"/>
                  <a:pt x="1563753" y="549483"/>
                </a:cubicBezTo>
                <a:cubicBezTo>
                  <a:pt x="1014362" y="586934"/>
                  <a:pt x="331497" y="578819"/>
                  <a:pt x="25031" y="551357"/>
                </a:cubicBezTo>
                <a:cubicBezTo>
                  <a:pt x="4998" y="362562"/>
                  <a:pt x="-6383" y="211064"/>
                  <a:pt x="11691" y="1597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2" name="Google Shape;432;p8"/>
          <p:cNvSpPr/>
          <p:nvPr/>
        </p:nvSpPr>
        <p:spPr>
          <a:xfrm>
            <a:off x="2594600" y="4004150"/>
            <a:ext cx="1753230" cy="554480"/>
          </a:xfrm>
          <a:custGeom>
            <a:avLst/>
            <a:gdLst/>
            <a:ahLst/>
            <a:cxnLst/>
            <a:rect l="l" t="t" r="r" b="b"/>
            <a:pathLst>
              <a:path w="1753230" h="428170" extrusionOk="0">
                <a:moveTo>
                  <a:pt x="13005" y="12278"/>
                </a:moveTo>
                <a:cubicBezTo>
                  <a:pt x="34228" y="-14427"/>
                  <a:pt x="1665511" y="7650"/>
                  <a:pt x="1739517" y="12278"/>
                </a:cubicBezTo>
                <a:cubicBezTo>
                  <a:pt x="1764560" y="53205"/>
                  <a:pt x="1739700" y="286073"/>
                  <a:pt x="1739517" y="422271"/>
                </a:cubicBezTo>
                <a:cubicBezTo>
                  <a:pt x="1135285" y="454067"/>
                  <a:pt x="362824" y="484049"/>
                  <a:pt x="27844" y="423711"/>
                </a:cubicBezTo>
                <a:cubicBezTo>
                  <a:pt x="24225" y="285067"/>
                  <a:pt x="944" y="168432"/>
                  <a:pt x="13005" y="1227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3" name="Google Shape;433;p8"/>
          <p:cNvSpPr/>
          <p:nvPr/>
        </p:nvSpPr>
        <p:spPr>
          <a:xfrm>
            <a:off x="1163256" y="1421812"/>
            <a:ext cx="1851949" cy="765857"/>
          </a:xfrm>
          <a:custGeom>
            <a:avLst/>
            <a:gdLst/>
            <a:ahLst/>
            <a:cxnLst/>
            <a:rect l="l" t="t" r="r" b="b"/>
            <a:pathLst>
              <a:path w="1851949" h="765857" extrusionOk="0">
                <a:moveTo>
                  <a:pt x="13738" y="21962"/>
                </a:moveTo>
                <a:cubicBezTo>
                  <a:pt x="32835" y="-26226"/>
                  <a:pt x="1750704" y="16077"/>
                  <a:pt x="1837464" y="21962"/>
                </a:cubicBezTo>
                <a:cubicBezTo>
                  <a:pt x="1891264" y="100368"/>
                  <a:pt x="1844905" y="511120"/>
                  <a:pt x="1837464" y="755306"/>
                </a:cubicBezTo>
                <a:cubicBezTo>
                  <a:pt x="1184046" y="808799"/>
                  <a:pt x="390734" y="785190"/>
                  <a:pt x="29412" y="757882"/>
                </a:cubicBezTo>
                <a:cubicBezTo>
                  <a:pt x="10579" y="503130"/>
                  <a:pt x="-14705" y="285296"/>
                  <a:pt x="13738" y="2196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34" name="Google Shape;434;p8"/>
          <p:cNvSpPr/>
          <p:nvPr/>
        </p:nvSpPr>
        <p:spPr>
          <a:xfrm>
            <a:off x="5923900" y="4003154"/>
            <a:ext cx="1888365" cy="582844"/>
          </a:xfrm>
          <a:custGeom>
            <a:avLst/>
            <a:gdLst/>
            <a:ahLst/>
            <a:cxnLst/>
            <a:rect l="l" t="t" r="r" b="b"/>
            <a:pathLst>
              <a:path w="1888365" h="582844" extrusionOk="0">
                <a:moveTo>
                  <a:pt x="14008" y="16714"/>
                </a:moveTo>
                <a:cubicBezTo>
                  <a:pt x="27699" y="-24662"/>
                  <a:pt x="1791424" y="11016"/>
                  <a:pt x="1873595" y="16714"/>
                </a:cubicBezTo>
                <a:cubicBezTo>
                  <a:pt x="1923301" y="76995"/>
                  <a:pt x="1873926" y="389279"/>
                  <a:pt x="1873595" y="574814"/>
                </a:cubicBezTo>
                <a:cubicBezTo>
                  <a:pt x="1244206" y="590125"/>
                  <a:pt x="389754" y="649396"/>
                  <a:pt x="29990" y="576775"/>
                </a:cubicBezTo>
                <a:cubicBezTo>
                  <a:pt x="19908" y="385225"/>
                  <a:pt x="2850" y="226866"/>
                  <a:pt x="14008" y="1671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35" name="Google Shape;435;p8"/>
          <p:cNvSpPr/>
          <p:nvPr/>
        </p:nvSpPr>
        <p:spPr>
          <a:xfrm>
            <a:off x="1485628" y="2955832"/>
            <a:ext cx="1455601" cy="406800"/>
          </a:xfrm>
          <a:prstGeom prst="homePlate">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8"/>
          <p:cNvSpPr txBox="1">
            <a:spLocks noGrp="1"/>
          </p:cNvSpPr>
          <p:nvPr>
            <p:ph type="body" idx="4294967295"/>
          </p:nvPr>
        </p:nvSpPr>
        <p:spPr>
          <a:xfrm>
            <a:off x="1588988" y="2906482"/>
            <a:ext cx="935539"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437" name="Google Shape;437;p8"/>
          <p:cNvCxnSpPr/>
          <p:nvPr/>
        </p:nvCxnSpPr>
        <p:spPr>
          <a:xfrm>
            <a:off x="2030608" y="2447703"/>
            <a:ext cx="0" cy="554700"/>
          </a:xfrm>
          <a:prstGeom prst="straightConnector1">
            <a:avLst/>
          </a:prstGeom>
          <a:noFill/>
          <a:ln w="9525" cap="flat" cmpd="sng">
            <a:solidFill>
              <a:schemeClr val="dk2"/>
            </a:solidFill>
            <a:prstDash val="solid"/>
            <a:round/>
            <a:headEnd type="none" w="sm" len="sm"/>
            <a:tailEnd type="none" w="sm" len="sm"/>
          </a:ln>
        </p:spPr>
      </p:cxnSp>
      <p:sp>
        <p:nvSpPr>
          <p:cNvPr id="438" name="Google Shape;438;p8"/>
          <p:cNvSpPr/>
          <p:nvPr/>
        </p:nvSpPr>
        <p:spPr>
          <a:xfrm>
            <a:off x="1931146" y="2408747"/>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8"/>
          <p:cNvSpPr txBox="1">
            <a:spLocks noGrp="1"/>
          </p:cNvSpPr>
          <p:nvPr>
            <p:ph type="body" idx="4294967295"/>
          </p:nvPr>
        </p:nvSpPr>
        <p:spPr>
          <a:xfrm>
            <a:off x="1176123" y="1399378"/>
            <a:ext cx="1779065" cy="80365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Breaking the ice. Objectives and content</a:t>
            </a:r>
            <a:endParaRPr sz="1400">
              <a:solidFill>
                <a:schemeClr val="dk2"/>
              </a:solidFill>
              <a:latin typeface="Arial"/>
              <a:ea typeface="Arial"/>
              <a:cs typeface="Arial"/>
              <a:sym typeface="Arial"/>
            </a:endParaRPr>
          </a:p>
        </p:txBody>
      </p:sp>
      <p:sp>
        <p:nvSpPr>
          <p:cNvPr id="440" name="Google Shape;440;p8"/>
          <p:cNvSpPr/>
          <p:nvPr/>
        </p:nvSpPr>
        <p:spPr>
          <a:xfrm>
            <a:off x="2545054" y="2955832"/>
            <a:ext cx="2051100" cy="406800"/>
          </a:xfrm>
          <a:prstGeom prst="chevron">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8"/>
          <p:cNvSpPr txBox="1">
            <a:spLocks noGrp="1"/>
          </p:cNvSpPr>
          <p:nvPr>
            <p:ph type="body" idx="4294967295"/>
          </p:nvPr>
        </p:nvSpPr>
        <p:spPr>
          <a:xfrm>
            <a:off x="2854322" y="2906482"/>
            <a:ext cx="1315500"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ES" sz="1400">
                <a:solidFill>
                  <a:schemeClr val="lt1"/>
                </a:solidFill>
                <a:latin typeface="Arial"/>
                <a:ea typeface="Arial"/>
                <a:cs typeface="Arial"/>
                <a:sym typeface="Arial"/>
              </a:rPr>
              <a:t>25 min.</a:t>
            </a:r>
            <a:endParaRPr sz="1400">
              <a:solidFill>
                <a:schemeClr val="lt1"/>
              </a:solidFill>
              <a:latin typeface="Arial"/>
              <a:ea typeface="Arial"/>
              <a:cs typeface="Arial"/>
              <a:sym typeface="Arial"/>
            </a:endParaRPr>
          </a:p>
        </p:txBody>
      </p:sp>
      <p:cxnSp>
        <p:nvCxnSpPr>
          <p:cNvPr id="442" name="Google Shape;442;p8"/>
          <p:cNvCxnSpPr/>
          <p:nvPr/>
        </p:nvCxnSpPr>
        <p:spPr>
          <a:xfrm rot="10800000">
            <a:off x="3388479" y="3356490"/>
            <a:ext cx="0" cy="554700"/>
          </a:xfrm>
          <a:prstGeom prst="straightConnector1">
            <a:avLst/>
          </a:prstGeom>
          <a:noFill/>
          <a:ln w="9525" cap="flat" cmpd="sng">
            <a:solidFill>
              <a:schemeClr val="dk2"/>
            </a:solidFill>
            <a:prstDash val="solid"/>
            <a:round/>
            <a:headEnd type="none" w="sm" len="sm"/>
            <a:tailEnd type="none" w="sm" len="sm"/>
          </a:ln>
        </p:spPr>
      </p:cxnSp>
      <p:sp>
        <p:nvSpPr>
          <p:cNvPr id="443" name="Google Shape;443;p8"/>
          <p:cNvSpPr/>
          <p:nvPr/>
        </p:nvSpPr>
        <p:spPr>
          <a:xfrm rot="10800000" flipH="1">
            <a:off x="3289016" y="3751246"/>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8"/>
          <p:cNvSpPr/>
          <p:nvPr/>
        </p:nvSpPr>
        <p:spPr>
          <a:xfrm>
            <a:off x="4199979" y="2955832"/>
            <a:ext cx="2051100" cy="406800"/>
          </a:xfrm>
          <a:prstGeom prst="chevron">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8"/>
          <p:cNvSpPr txBox="1">
            <a:spLocks noGrp="1"/>
          </p:cNvSpPr>
          <p:nvPr>
            <p:ph type="body" idx="4294967295"/>
          </p:nvPr>
        </p:nvSpPr>
        <p:spPr>
          <a:xfrm>
            <a:off x="4495760" y="2906482"/>
            <a:ext cx="1315500"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ES" sz="1400">
                <a:solidFill>
                  <a:schemeClr val="lt1"/>
                </a:solidFill>
                <a:latin typeface="Arial"/>
                <a:ea typeface="Arial"/>
                <a:cs typeface="Arial"/>
                <a:sym typeface="Arial"/>
              </a:rPr>
              <a:t>20 min</a:t>
            </a:r>
            <a:endParaRPr sz="1400">
              <a:solidFill>
                <a:schemeClr val="lt1"/>
              </a:solidFill>
              <a:latin typeface="Arial"/>
              <a:ea typeface="Arial"/>
              <a:cs typeface="Arial"/>
              <a:sym typeface="Arial"/>
            </a:endParaRPr>
          </a:p>
        </p:txBody>
      </p:sp>
      <p:cxnSp>
        <p:nvCxnSpPr>
          <p:cNvPr id="446" name="Google Shape;446;p8"/>
          <p:cNvCxnSpPr/>
          <p:nvPr/>
        </p:nvCxnSpPr>
        <p:spPr>
          <a:xfrm>
            <a:off x="5094031" y="2447703"/>
            <a:ext cx="0" cy="554700"/>
          </a:xfrm>
          <a:prstGeom prst="straightConnector1">
            <a:avLst/>
          </a:prstGeom>
          <a:noFill/>
          <a:ln w="9525" cap="flat" cmpd="sng">
            <a:solidFill>
              <a:schemeClr val="dk2"/>
            </a:solidFill>
            <a:prstDash val="solid"/>
            <a:round/>
            <a:headEnd type="none" w="sm" len="sm"/>
            <a:tailEnd type="none" w="sm" len="sm"/>
          </a:ln>
        </p:spPr>
      </p:cxnSp>
      <p:sp>
        <p:nvSpPr>
          <p:cNvPr id="447" name="Google Shape;447;p8"/>
          <p:cNvSpPr/>
          <p:nvPr/>
        </p:nvSpPr>
        <p:spPr>
          <a:xfrm>
            <a:off x="4994568" y="2408747"/>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8"/>
          <p:cNvSpPr txBox="1">
            <a:spLocks noGrp="1"/>
          </p:cNvSpPr>
          <p:nvPr>
            <p:ph type="body" idx="4294967295"/>
          </p:nvPr>
        </p:nvSpPr>
        <p:spPr>
          <a:xfrm>
            <a:off x="4235355" y="1725668"/>
            <a:ext cx="1740000" cy="638400"/>
          </a:xfrm>
          <a:prstGeom prst="rect">
            <a:avLst/>
          </a:prstGeom>
          <a:noFill/>
          <a:ln>
            <a:noFill/>
          </a:ln>
        </p:spPr>
        <p:txBody>
          <a:bodyPr spcFirstLastPara="1" wrap="square" lIns="91425" tIns="91425" rIns="91425" bIns="91425" anchor="t" anchorCtr="0">
            <a:noAutofit/>
          </a:bodyPr>
          <a:lstStyle/>
          <a:p>
            <a:pPr marL="127000" lvl="0" indent="0" algn="ctr"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Understanding our surroundings</a:t>
            </a:r>
            <a:endParaRPr sz="1400">
              <a:solidFill>
                <a:schemeClr val="dk2"/>
              </a:solidFill>
              <a:latin typeface="Arial"/>
              <a:ea typeface="Arial"/>
              <a:cs typeface="Arial"/>
              <a:sym typeface="Arial"/>
            </a:endParaRPr>
          </a:p>
        </p:txBody>
      </p:sp>
      <p:sp>
        <p:nvSpPr>
          <p:cNvPr id="449" name="Google Shape;449;p8"/>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3200"/>
              <a:buFont typeface="Roboto"/>
              <a:buNone/>
            </a:pPr>
            <a:r>
              <a:rPr lang="es-ES" sz="2000">
                <a:solidFill>
                  <a:srgbClr val="C00000"/>
                </a:solidFill>
              </a:rPr>
              <a:t>Timeframe</a:t>
            </a:r>
            <a:endParaRPr sz="2000" b="0" i="0" u="none" strike="noStrike" cap="none">
              <a:solidFill>
                <a:srgbClr val="C00000"/>
              </a:solidFill>
              <a:latin typeface="Arial"/>
              <a:ea typeface="Arial"/>
              <a:cs typeface="Arial"/>
              <a:sym typeface="Arial"/>
            </a:endParaRPr>
          </a:p>
        </p:txBody>
      </p:sp>
      <p:sp>
        <p:nvSpPr>
          <p:cNvPr id="450" name="Google Shape;450;p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451" name="Google Shape;451;p8"/>
          <p:cNvSpPr/>
          <p:nvPr/>
        </p:nvSpPr>
        <p:spPr>
          <a:xfrm>
            <a:off x="5923901" y="2954836"/>
            <a:ext cx="1846516" cy="406800"/>
          </a:xfrm>
          <a:prstGeom prst="chevron">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8"/>
          <p:cNvSpPr txBox="1"/>
          <p:nvPr/>
        </p:nvSpPr>
        <p:spPr>
          <a:xfrm>
            <a:off x="6233169" y="2905486"/>
            <a:ext cx="1315500" cy="470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lt2"/>
              </a:buClr>
              <a:buSzPts val="1800"/>
              <a:buFont typeface="Roboto"/>
              <a:buNone/>
            </a:pPr>
            <a:r>
              <a:rPr lang="es-ES" sz="1400" b="0" i="0" u="none" strike="noStrike" cap="none">
                <a:solidFill>
                  <a:schemeClr val="lt1"/>
                </a:solidFill>
                <a:latin typeface="Arial"/>
                <a:ea typeface="Arial"/>
                <a:cs typeface="Arial"/>
                <a:sym typeface="Arial"/>
              </a:rPr>
              <a:t>5 min.</a:t>
            </a:r>
            <a:endParaRPr/>
          </a:p>
        </p:txBody>
      </p:sp>
      <p:cxnSp>
        <p:nvCxnSpPr>
          <p:cNvPr id="453" name="Google Shape;453;p8"/>
          <p:cNvCxnSpPr/>
          <p:nvPr/>
        </p:nvCxnSpPr>
        <p:spPr>
          <a:xfrm rot="10800000">
            <a:off x="6767326" y="3355494"/>
            <a:ext cx="0" cy="554700"/>
          </a:xfrm>
          <a:prstGeom prst="straightConnector1">
            <a:avLst/>
          </a:prstGeom>
          <a:noFill/>
          <a:ln w="9525" cap="flat" cmpd="sng">
            <a:solidFill>
              <a:schemeClr val="dk2"/>
            </a:solidFill>
            <a:prstDash val="solid"/>
            <a:round/>
            <a:headEnd type="none" w="sm" len="sm"/>
            <a:tailEnd type="none" w="sm" len="sm"/>
          </a:ln>
        </p:spPr>
      </p:cxnSp>
      <p:sp>
        <p:nvSpPr>
          <p:cNvPr id="454" name="Google Shape;454;p8"/>
          <p:cNvSpPr/>
          <p:nvPr/>
        </p:nvSpPr>
        <p:spPr>
          <a:xfrm rot="10800000" flipH="1">
            <a:off x="6667863" y="3750250"/>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8"/>
          <p:cNvSpPr txBox="1"/>
          <p:nvPr/>
        </p:nvSpPr>
        <p:spPr>
          <a:xfrm>
            <a:off x="5761166" y="4003152"/>
            <a:ext cx="2051100" cy="623393"/>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i="1">
                <a:solidFill>
                  <a:schemeClr val="dk2"/>
                </a:solidFill>
              </a:rPr>
              <a:t>Saving my territory</a:t>
            </a:r>
            <a:endParaRPr i="1"/>
          </a:p>
        </p:txBody>
      </p:sp>
      <p:sp>
        <p:nvSpPr>
          <p:cNvPr id="456" name="Google Shape;456;p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2" name="Google Shape;462;p9"/>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poses a series of questions to foster reflection and discussion in the classroom, and to act as an introduction to the contents that will be covered afterwards. Allocate 5-10 minutes to finding out more about the students' prior knowledge and how they interact with each other and participate.</a:t>
            </a:r>
            <a:endParaRPr sz="1400">
              <a:solidFill>
                <a:srgbClr val="7030A0"/>
              </a:solidFill>
              <a:latin typeface="Arial"/>
              <a:ea typeface="Arial"/>
              <a:cs typeface="Arial"/>
              <a:sym typeface="Arial"/>
            </a:endParaRPr>
          </a:p>
        </p:txBody>
      </p:sp>
      <p:sp>
        <p:nvSpPr>
          <p:cNvPr id="463" name="Google Shape;463;p9"/>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7030A0"/>
                </a:solidFill>
                <a:latin typeface="Arial"/>
                <a:ea typeface="Arial"/>
                <a:cs typeface="Arial"/>
                <a:sym typeface="Arial"/>
              </a:rPr>
              <a:t>1.1. </a:t>
            </a:r>
            <a:r>
              <a:rPr lang="es-ES" sz="2000">
                <a:solidFill>
                  <a:srgbClr val="7030A0"/>
                </a:solidFill>
              </a:rPr>
              <a:t>Science and Technology</a:t>
            </a:r>
            <a:r>
              <a:rPr lang="es-ES" sz="2000" b="0" i="0" u="none" strike="noStrike" cap="none">
                <a:solidFill>
                  <a:srgbClr val="7030A0"/>
                </a:solidFill>
                <a:latin typeface="Arial"/>
                <a:ea typeface="Arial"/>
                <a:cs typeface="Arial"/>
                <a:sym typeface="Arial"/>
              </a:rPr>
              <a:t> </a:t>
            </a:r>
            <a:endParaRPr sz="2000" b="0" i="0" u="none" strike="noStrike" cap="none">
              <a:solidFill>
                <a:srgbClr val="7030A0"/>
              </a:solidFill>
              <a:latin typeface="Arial"/>
              <a:ea typeface="Arial"/>
              <a:cs typeface="Arial"/>
              <a:sym typeface="Arial"/>
            </a:endParaRPr>
          </a:p>
        </p:txBody>
      </p:sp>
      <p:sp>
        <p:nvSpPr>
          <p:cNvPr id="464" name="Google Shape;464;p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7030A0"/>
                </a:solidFill>
              </a:rPr>
              <a:t>Science for improving our surroundings</a:t>
            </a:r>
            <a:endParaRPr sz="2400" b="0" i="0" u="none" strike="noStrike" cap="none">
              <a:solidFill>
                <a:srgbClr val="7030A0"/>
              </a:solidFill>
              <a:latin typeface="Arial"/>
              <a:ea typeface="Arial"/>
              <a:cs typeface="Arial"/>
              <a:sym typeface="Arial"/>
            </a:endParaRPr>
          </a:p>
        </p:txBody>
      </p:sp>
      <p:sp>
        <p:nvSpPr>
          <p:cNvPr id="465" name="Google Shape;465;p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3554</Words>
  <Application>Microsoft Office PowerPoint</Application>
  <PresentationFormat>Presentación en pantalla (16:9)</PresentationFormat>
  <Paragraphs>300</Paragraphs>
  <Slides>38</Slides>
  <Notes>38</Notes>
  <HiddenSlides>0</HiddenSlides>
  <MMClips>0</MMClips>
  <ScaleCrop>false</ScaleCrop>
  <HeadingPairs>
    <vt:vector size="6" baseType="variant">
      <vt:variant>
        <vt:lpstr>Fuentes usadas</vt:lpstr>
      </vt:variant>
      <vt:variant>
        <vt:i4>5</vt:i4>
      </vt:variant>
      <vt:variant>
        <vt:lpstr>Tema</vt:lpstr>
      </vt:variant>
      <vt:variant>
        <vt:i4>3</vt:i4>
      </vt:variant>
      <vt:variant>
        <vt:lpstr>Títulos de diapositiva</vt:lpstr>
      </vt:variant>
      <vt:variant>
        <vt:i4>38</vt:i4>
      </vt:variant>
    </vt:vector>
  </HeadingPairs>
  <TitlesOfParts>
    <vt:vector size="46" baseType="lpstr">
      <vt:lpstr>Arial</vt:lpstr>
      <vt:lpstr>Roboto</vt:lpstr>
      <vt:lpstr>Calibri</vt:lpstr>
      <vt:lpstr>Helvetica Neue</vt:lpstr>
      <vt:lpstr>Bebas Neue</vt:lpstr>
      <vt:lpstr>Material</vt:lpstr>
      <vt:lpstr>2_Material</vt:lpstr>
      <vt:lpstr>1_Material</vt:lpstr>
      <vt:lpstr>Presentación de PowerPoint</vt:lpstr>
      <vt:lpstr>Presentación de PowerPoint</vt:lpstr>
      <vt:lpstr>Presentación de PowerPoint</vt:lpstr>
      <vt:lpstr>Presentación de PowerPoint</vt:lpstr>
      <vt:lpstr>Objectives</vt:lpstr>
      <vt:lpstr>Research and the scientific method</vt:lpstr>
      <vt:lpstr>Research and the scientific method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1</cp:revision>
  <dcterms:modified xsi:type="dcterms:W3CDTF">2025-07-26T11:25:43Z</dcterms:modified>
</cp:coreProperties>
</file>